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6" r:id="rId4"/>
    <p:sldId id="283" r:id="rId5"/>
    <p:sldId id="316" r:id="rId6"/>
    <p:sldId id="290" r:id="rId7"/>
    <p:sldId id="294" r:id="rId8"/>
    <p:sldId id="295" r:id="rId9"/>
    <p:sldId id="298" r:id="rId10"/>
    <p:sldId id="296" r:id="rId11"/>
    <p:sldId id="303" r:id="rId12"/>
    <p:sldId id="315" r:id="rId13"/>
    <p:sldId id="304" r:id="rId14"/>
    <p:sldId id="305" r:id="rId15"/>
    <p:sldId id="318" r:id="rId16"/>
    <p:sldId id="306" r:id="rId17"/>
    <p:sldId id="320" r:id="rId18"/>
    <p:sldId id="307" r:id="rId19"/>
    <p:sldId id="319" r:id="rId20"/>
    <p:sldId id="308" r:id="rId21"/>
    <p:sldId id="300" r:id="rId22"/>
    <p:sldId id="312" r:id="rId23"/>
    <p:sldId id="310" r:id="rId24"/>
    <p:sldId id="339" r:id="rId25"/>
    <p:sldId id="326" r:id="rId26"/>
    <p:sldId id="309" r:id="rId27"/>
    <p:sldId id="317" r:id="rId28"/>
    <p:sldId id="321" r:id="rId29"/>
    <p:sldId id="313" r:id="rId30"/>
    <p:sldId id="340" r:id="rId31"/>
    <p:sldId id="322" r:id="rId32"/>
    <p:sldId id="323" r:id="rId33"/>
    <p:sldId id="327" r:id="rId34"/>
    <p:sldId id="325" r:id="rId35"/>
    <p:sldId id="291" r:id="rId36"/>
    <p:sldId id="292" r:id="rId37"/>
    <p:sldId id="293"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22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70" d="100"/>
          <a:sy n="70" d="100"/>
        </p:scale>
        <p:origin x="1186"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yprien VANHUYSE" userId="bcf7a54cc7a13299" providerId="LiveId" clId="{4A7DD100-A59C-4BDC-A901-9DE7AEC42036}"/>
    <pc:docChg chg="custSel modSld">
      <pc:chgData name="Cyprien VANHUYSE" userId="bcf7a54cc7a13299" providerId="LiveId" clId="{4A7DD100-A59C-4BDC-A901-9DE7AEC42036}" dt="2025-06-10T08:24:44.055" v="9" actId="478"/>
      <pc:docMkLst>
        <pc:docMk/>
      </pc:docMkLst>
      <pc:sldChg chg="delSp mod">
        <pc:chgData name="Cyprien VANHUYSE" userId="bcf7a54cc7a13299" providerId="LiveId" clId="{4A7DD100-A59C-4BDC-A901-9DE7AEC42036}" dt="2025-06-10T08:23:29.941" v="0" actId="478"/>
        <pc:sldMkLst>
          <pc:docMk/>
          <pc:sldMk cId="3575513054" sldId="303"/>
        </pc:sldMkLst>
        <pc:spChg chg="del">
          <ac:chgData name="Cyprien VANHUYSE" userId="bcf7a54cc7a13299" providerId="LiveId" clId="{4A7DD100-A59C-4BDC-A901-9DE7AEC42036}" dt="2025-06-10T08:23:29.941" v="0" actId="478"/>
          <ac:spMkLst>
            <pc:docMk/>
            <pc:sldMk cId="3575513054" sldId="303"/>
            <ac:spMk id="5" creationId="{A1A3297A-174C-A735-C5A0-9C754874E1EB}"/>
          </ac:spMkLst>
        </pc:spChg>
      </pc:sldChg>
      <pc:sldChg chg="delSp mod">
        <pc:chgData name="Cyprien VANHUYSE" userId="bcf7a54cc7a13299" providerId="LiveId" clId="{4A7DD100-A59C-4BDC-A901-9DE7AEC42036}" dt="2025-06-10T08:23:40.503" v="1" actId="478"/>
        <pc:sldMkLst>
          <pc:docMk/>
          <pc:sldMk cId="1643266943" sldId="304"/>
        </pc:sldMkLst>
        <pc:spChg chg="del">
          <ac:chgData name="Cyprien VANHUYSE" userId="bcf7a54cc7a13299" providerId="LiveId" clId="{4A7DD100-A59C-4BDC-A901-9DE7AEC42036}" dt="2025-06-10T08:23:40.503" v="1" actId="478"/>
          <ac:spMkLst>
            <pc:docMk/>
            <pc:sldMk cId="1643266943" sldId="304"/>
            <ac:spMk id="5" creationId="{1D439780-696F-AA61-CC46-A3B3AC1A79E4}"/>
          </ac:spMkLst>
        </pc:spChg>
      </pc:sldChg>
      <pc:sldChg chg="delSp mod">
        <pc:chgData name="Cyprien VANHUYSE" userId="bcf7a54cc7a13299" providerId="LiveId" clId="{4A7DD100-A59C-4BDC-A901-9DE7AEC42036}" dt="2025-06-10T08:23:47.849" v="2" actId="478"/>
        <pc:sldMkLst>
          <pc:docMk/>
          <pc:sldMk cId="1681475488" sldId="306"/>
        </pc:sldMkLst>
        <pc:spChg chg="del">
          <ac:chgData name="Cyprien VANHUYSE" userId="bcf7a54cc7a13299" providerId="LiveId" clId="{4A7DD100-A59C-4BDC-A901-9DE7AEC42036}" dt="2025-06-10T08:23:47.849" v="2" actId="478"/>
          <ac:spMkLst>
            <pc:docMk/>
            <pc:sldMk cId="1681475488" sldId="306"/>
            <ac:spMk id="9" creationId="{DF16798B-9984-5183-74AC-FC915BED9038}"/>
          </ac:spMkLst>
        </pc:spChg>
      </pc:sldChg>
      <pc:sldChg chg="delSp mod">
        <pc:chgData name="Cyprien VANHUYSE" userId="bcf7a54cc7a13299" providerId="LiveId" clId="{4A7DD100-A59C-4BDC-A901-9DE7AEC42036}" dt="2025-06-10T08:24:15.221" v="6" actId="478"/>
        <pc:sldMkLst>
          <pc:docMk/>
          <pc:sldMk cId="2700826277" sldId="310"/>
        </pc:sldMkLst>
        <pc:spChg chg="del">
          <ac:chgData name="Cyprien VANHUYSE" userId="bcf7a54cc7a13299" providerId="LiveId" clId="{4A7DD100-A59C-4BDC-A901-9DE7AEC42036}" dt="2025-06-10T08:24:15.221" v="6" actId="478"/>
          <ac:spMkLst>
            <pc:docMk/>
            <pc:sldMk cId="2700826277" sldId="310"/>
            <ac:spMk id="13" creationId="{22159C73-36FB-EF66-5C3C-0054794549CC}"/>
          </ac:spMkLst>
        </pc:spChg>
      </pc:sldChg>
      <pc:sldChg chg="delSp mod">
        <pc:chgData name="Cyprien VANHUYSE" userId="bcf7a54cc7a13299" providerId="LiveId" clId="{4A7DD100-A59C-4BDC-A901-9DE7AEC42036}" dt="2025-06-10T08:24:10.942" v="5" actId="478"/>
        <pc:sldMkLst>
          <pc:docMk/>
          <pc:sldMk cId="1571789490" sldId="312"/>
        </pc:sldMkLst>
        <pc:spChg chg="del">
          <ac:chgData name="Cyprien VANHUYSE" userId="bcf7a54cc7a13299" providerId="LiveId" clId="{4A7DD100-A59C-4BDC-A901-9DE7AEC42036}" dt="2025-06-10T08:24:10.942" v="5" actId="478"/>
          <ac:spMkLst>
            <pc:docMk/>
            <pc:sldMk cId="1571789490" sldId="312"/>
            <ac:spMk id="16" creationId="{13CEF4D7-89C6-3B32-9348-0BA0FDB0A2E1}"/>
          </ac:spMkLst>
        </pc:spChg>
      </pc:sldChg>
      <pc:sldChg chg="delSp mod">
        <pc:chgData name="Cyprien VANHUYSE" userId="bcf7a54cc7a13299" providerId="LiveId" clId="{4A7DD100-A59C-4BDC-A901-9DE7AEC42036}" dt="2025-06-10T08:24:00.569" v="4" actId="478"/>
        <pc:sldMkLst>
          <pc:docMk/>
          <pc:sldMk cId="523773788" sldId="319"/>
        </pc:sldMkLst>
        <pc:spChg chg="del">
          <ac:chgData name="Cyprien VANHUYSE" userId="bcf7a54cc7a13299" providerId="LiveId" clId="{4A7DD100-A59C-4BDC-A901-9DE7AEC42036}" dt="2025-06-10T08:24:00.569" v="4" actId="478"/>
          <ac:spMkLst>
            <pc:docMk/>
            <pc:sldMk cId="523773788" sldId="319"/>
            <ac:spMk id="12" creationId="{2B6319DC-FD5A-445F-1E07-B109E559E4BE}"/>
          </ac:spMkLst>
        </pc:spChg>
      </pc:sldChg>
      <pc:sldChg chg="delSp mod">
        <pc:chgData name="Cyprien VANHUYSE" userId="bcf7a54cc7a13299" providerId="LiveId" clId="{4A7DD100-A59C-4BDC-A901-9DE7AEC42036}" dt="2025-06-10T08:23:54.792" v="3" actId="478"/>
        <pc:sldMkLst>
          <pc:docMk/>
          <pc:sldMk cId="340446981" sldId="320"/>
        </pc:sldMkLst>
        <pc:spChg chg="del">
          <ac:chgData name="Cyprien VANHUYSE" userId="bcf7a54cc7a13299" providerId="LiveId" clId="{4A7DD100-A59C-4BDC-A901-9DE7AEC42036}" dt="2025-06-10T08:23:54.792" v="3" actId="478"/>
          <ac:spMkLst>
            <pc:docMk/>
            <pc:sldMk cId="340446981" sldId="320"/>
            <ac:spMk id="9" creationId="{C2BAD91B-2BBB-CCE4-487A-59DD0C8E71F2}"/>
          </ac:spMkLst>
        </pc:spChg>
      </pc:sldChg>
      <pc:sldChg chg="delSp mod">
        <pc:chgData name="Cyprien VANHUYSE" userId="bcf7a54cc7a13299" providerId="LiveId" clId="{4A7DD100-A59C-4BDC-A901-9DE7AEC42036}" dt="2025-06-10T08:24:31.986" v="8" actId="478"/>
        <pc:sldMkLst>
          <pc:docMk/>
          <pc:sldMk cId="3664636213" sldId="322"/>
        </pc:sldMkLst>
        <pc:spChg chg="del">
          <ac:chgData name="Cyprien VANHUYSE" userId="bcf7a54cc7a13299" providerId="LiveId" clId="{4A7DD100-A59C-4BDC-A901-9DE7AEC42036}" dt="2025-06-10T08:24:31.986" v="8" actId="478"/>
          <ac:spMkLst>
            <pc:docMk/>
            <pc:sldMk cId="3664636213" sldId="322"/>
            <ac:spMk id="6" creationId="{91794A65-795C-D117-F91B-521EC474BFCA}"/>
          </ac:spMkLst>
        </pc:spChg>
      </pc:sldChg>
      <pc:sldChg chg="delSp mod">
        <pc:chgData name="Cyprien VANHUYSE" userId="bcf7a54cc7a13299" providerId="LiveId" clId="{4A7DD100-A59C-4BDC-A901-9DE7AEC42036}" dt="2025-06-10T08:24:44.055" v="9" actId="478"/>
        <pc:sldMkLst>
          <pc:docMk/>
          <pc:sldMk cId="1284983971" sldId="327"/>
        </pc:sldMkLst>
        <pc:spChg chg="del">
          <ac:chgData name="Cyprien VANHUYSE" userId="bcf7a54cc7a13299" providerId="LiveId" clId="{4A7DD100-A59C-4BDC-A901-9DE7AEC42036}" dt="2025-06-10T08:24:44.055" v="9" actId="478"/>
          <ac:spMkLst>
            <pc:docMk/>
            <pc:sldMk cId="1284983971" sldId="327"/>
            <ac:spMk id="11" creationId="{C840A9BA-20BC-7265-7716-3214FF570ED6}"/>
          </ac:spMkLst>
        </pc:spChg>
      </pc:sldChg>
      <pc:sldChg chg="delSp mod">
        <pc:chgData name="Cyprien VANHUYSE" userId="bcf7a54cc7a13299" providerId="LiveId" clId="{4A7DD100-A59C-4BDC-A901-9DE7AEC42036}" dt="2025-06-10T08:24:29.599" v="7" actId="478"/>
        <pc:sldMkLst>
          <pc:docMk/>
          <pc:sldMk cId="3926727941" sldId="340"/>
        </pc:sldMkLst>
        <pc:spChg chg="del">
          <ac:chgData name="Cyprien VANHUYSE" userId="bcf7a54cc7a13299" providerId="LiveId" clId="{4A7DD100-A59C-4BDC-A901-9DE7AEC42036}" dt="2025-06-10T08:24:29.599" v="7" actId="478"/>
          <ac:spMkLst>
            <pc:docMk/>
            <pc:sldMk cId="3926727941" sldId="340"/>
            <ac:spMk id="7" creationId="{87471FC7-3340-D0B0-8155-D915DB1DDEC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5D2DFF-5334-D1E9-2A3A-D86366B53CC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24B5661-3B47-6167-26A9-D7BF1E4DE6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2456C4C-5D5C-A94D-7943-0049F798D308}"/>
              </a:ext>
            </a:extLst>
          </p:cNvPr>
          <p:cNvSpPr>
            <a:spLocks noGrp="1"/>
          </p:cNvSpPr>
          <p:nvPr>
            <p:ph type="dt" sz="half" idx="10"/>
          </p:nvPr>
        </p:nvSpPr>
        <p:spPr/>
        <p:txBody>
          <a:bodyPr/>
          <a:lstStyle/>
          <a:p>
            <a:fld id="{E30DBAD8-3B14-4A59-A092-A9CDDDFDC643}"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47732E64-FF2E-0950-F7D3-A9370FFF195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3E41A4A-9C7C-BA54-20B4-4EEC1AFF9219}"/>
              </a:ext>
            </a:extLst>
          </p:cNvPr>
          <p:cNvSpPr>
            <a:spLocks noGrp="1"/>
          </p:cNvSpPr>
          <p:nvPr>
            <p:ph type="sldNum" sz="quarter" idx="12"/>
          </p:nvPr>
        </p:nvSpPr>
        <p:spPr/>
        <p:txBody>
          <a:bodyPr/>
          <a:lstStyle/>
          <a:p>
            <a:fld id="{15DF1B19-0C59-484E-9FCA-E45B80A0CF10}" type="slidenum">
              <a:rPr lang="fr-FR" smtClean="0"/>
              <a:t>‹N°›</a:t>
            </a:fld>
            <a:endParaRPr lang="fr-FR"/>
          </a:p>
        </p:txBody>
      </p:sp>
    </p:spTree>
    <p:extLst>
      <p:ext uri="{BB962C8B-B14F-4D97-AF65-F5344CB8AC3E}">
        <p14:creationId xmlns:p14="http://schemas.microsoft.com/office/powerpoint/2010/main" val="189899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2525F9-839E-D224-332B-8CC4273306D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0966F7F-D729-327C-4B32-86DD852DC5C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8A1E119-3EBB-745F-AE40-20B54EE49864}"/>
              </a:ext>
            </a:extLst>
          </p:cNvPr>
          <p:cNvSpPr>
            <a:spLocks noGrp="1"/>
          </p:cNvSpPr>
          <p:nvPr>
            <p:ph type="dt" sz="half" idx="10"/>
          </p:nvPr>
        </p:nvSpPr>
        <p:spPr/>
        <p:txBody>
          <a:bodyPr/>
          <a:lstStyle/>
          <a:p>
            <a:fld id="{E30DBAD8-3B14-4A59-A092-A9CDDDFDC643}"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829DDBE6-15C2-EB5E-50C9-47A506DE034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D19F32F-AE64-E019-2362-E5276CFB25A7}"/>
              </a:ext>
            </a:extLst>
          </p:cNvPr>
          <p:cNvSpPr>
            <a:spLocks noGrp="1"/>
          </p:cNvSpPr>
          <p:nvPr>
            <p:ph type="sldNum" sz="quarter" idx="12"/>
          </p:nvPr>
        </p:nvSpPr>
        <p:spPr/>
        <p:txBody>
          <a:bodyPr/>
          <a:lstStyle/>
          <a:p>
            <a:fld id="{15DF1B19-0C59-484E-9FCA-E45B80A0CF10}" type="slidenum">
              <a:rPr lang="fr-FR" smtClean="0"/>
              <a:t>‹N°›</a:t>
            </a:fld>
            <a:endParaRPr lang="fr-FR"/>
          </a:p>
        </p:txBody>
      </p:sp>
    </p:spTree>
    <p:extLst>
      <p:ext uri="{BB962C8B-B14F-4D97-AF65-F5344CB8AC3E}">
        <p14:creationId xmlns:p14="http://schemas.microsoft.com/office/powerpoint/2010/main" val="3755643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7833C18-D86C-D6C1-629A-ADA59424EE1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0889052-73FB-841A-570F-0C028289D12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1B3799B-94F3-44FD-BB1C-C0C72094285E}"/>
              </a:ext>
            </a:extLst>
          </p:cNvPr>
          <p:cNvSpPr>
            <a:spLocks noGrp="1"/>
          </p:cNvSpPr>
          <p:nvPr>
            <p:ph type="dt" sz="half" idx="10"/>
          </p:nvPr>
        </p:nvSpPr>
        <p:spPr/>
        <p:txBody>
          <a:bodyPr/>
          <a:lstStyle/>
          <a:p>
            <a:fld id="{E30DBAD8-3B14-4A59-A092-A9CDDDFDC643}"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DB3DFA1D-C844-730E-4F2B-0D1E818CD6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90EAC66-35AE-8DD1-8985-C0CFC1D95A08}"/>
              </a:ext>
            </a:extLst>
          </p:cNvPr>
          <p:cNvSpPr>
            <a:spLocks noGrp="1"/>
          </p:cNvSpPr>
          <p:nvPr>
            <p:ph type="sldNum" sz="quarter" idx="12"/>
          </p:nvPr>
        </p:nvSpPr>
        <p:spPr/>
        <p:txBody>
          <a:bodyPr/>
          <a:lstStyle/>
          <a:p>
            <a:fld id="{15DF1B19-0C59-484E-9FCA-E45B80A0CF10}" type="slidenum">
              <a:rPr lang="fr-FR" smtClean="0"/>
              <a:t>‹N°›</a:t>
            </a:fld>
            <a:endParaRPr lang="fr-FR"/>
          </a:p>
        </p:txBody>
      </p:sp>
    </p:spTree>
    <p:extLst>
      <p:ext uri="{BB962C8B-B14F-4D97-AF65-F5344CB8AC3E}">
        <p14:creationId xmlns:p14="http://schemas.microsoft.com/office/powerpoint/2010/main" val="1362769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5682" y="489677"/>
            <a:ext cx="10959044" cy="5876229"/>
          </a:xfrm>
          <a:custGeom>
            <a:avLst/>
            <a:gdLst/>
            <a:ahLst/>
            <a:cxnLst/>
            <a:rect l="l" t="t" r="r" b="b"/>
            <a:pathLst>
              <a:path w="9611995" h="6480175">
                <a:moveTo>
                  <a:pt x="9611995" y="0"/>
                </a:moveTo>
                <a:lnTo>
                  <a:pt x="0" y="0"/>
                </a:lnTo>
                <a:lnTo>
                  <a:pt x="0" y="6479997"/>
                </a:lnTo>
                <a:lnTo>
                  <a:pt x="9611995" y="6479997"/>
                </a:lnTo>
                <a:lnTo>
                  <a:pt x="9611995" y="0"/>
                </a:lnTo>
                <a:close/>
              </a:path>
            </a:pathLst>
          </a:custGeom>
          <a:solidFill>
            <a:srgbClr val="C82254"/>
          </a:solidFill>
        </p:spPr>
        <p:txBody>
          <a:bodyPr wrap="square" lIns="0" tIns="0" rIns="0" bIns="0" rtlCol="0"/>
          <a:lstStyle/>
          <a:p>
            <a:endParaRPr sz="1632"/>
          </a:p>
        </p:txBody>
      </p:sp>
      <p:sp>
        <p:nvSpPr>
          <p:cNvPr id="17" name="bg object 17"/>
          <p:cNvSpPr/>
          <p:nvPr/>
        </p:nvSpPr>
        <p:spPr>
          <a:xfrm>
            <a:off x="4971267" y="3569591"/>
            <a:ext cx="2248714" cy="492901"/>
          </a:xfrm>
          <a:custGeom>
            <a:avLst/>
            <a:gdLst/>
            <a:ahLst/>
            <a:cxnLst/>
            <a:rect l="l" t="t" r="r" b="b"/>
            <a:pathLst>
              <a:path w="1972310" h="543560">
                <a:moveTo>
                  <a:pt x="747509" y="360172"/>
                </a:moveTo>
                <a:lnTo>
                  <a:pt x="707263" y="360172"/>
                </a:lnTo>
                <a:lnTo>
                  <a:pt x="707263" y="542988"/>
                </a:lnTo>
                <a:lnTo>
                  <a:pt x="747509" y="542988"/>
                </a:lnTo>
                <a:lnTo>
                  <a:pt x="747509" y="360172"/>
                </a:lnTo>
                <a:close/>
              </a:path>
              <a:path w="1972310" h="543560">
                <a:moveTo>
                  <a:pt x="1972043" y="0"/>
                </a:moveTo>
                <a:lnTo>
                  <a:pt x="0" y="0"/>
                </a:lnTo>
                <a:lnTo>
                  <a:pt x="0" y="16941"/>
                </a:lnTo>
                <a:lnTo>
                  <a:pt x="1972043" y="16941"/>
                </a:lnTo>
                <a:lnTo>
                  <a:pt x="1972043" y="0"/>
                </a:lnTo>
                <a:close/>
              </a:path>
            </a:pathLst>
          </a:custGeom>
          <a:solidFill>
            <a:srgbClr val="FFFFFF"/>
          </a:solidFill>
        </p:spPr>
        <p:txBody>
          <a:bodyPr wrap="square" lIns="0" tIns="0" rIns="0" bIns="0" rtlCol="0"/>
          <a:lstStyle/>
          <a:p>
            <a:endParaRPr sz="1632"/>
          </a:p>
        </p:txBody>
      </p:sp>
      <p:pic>
        <p:nvPicPr>
          <p:cNvPr id="18" name="bg object 18"/>
          <p:cNvPicPr/>
          <p:nvPr/>
        </p:nvPicPr>
        <p:blipFill>
          <a:blip r:embed="rId2" cstate="print"/>
          <a:stretch>
            <a:fillRect/>
          </a:stretch>
        </p:blipFill>
        <p:spPr>
          <a:xfrm>
            <a:off x="5912013" y="3896174"/>
            <a:ext cx="164939" cy="165778"/>
          </a:xfrm>
          <a:prstGeom prst="rect">
            <a:avLst/>
          </a:prstGeom>
        </p:spPr>
      </p:pic>
      <p:pic>
        <p:nvPicPr>
          <p:cNvPr id="19" name="bg object 19"/>
          <p:cNvPicPr/>
          <p:nvPr/>
        </p:nvPicPr>
        <p:blipFill>
          <a:blip r:embed="rId3" cstate="print"/>
          <a:stretch>
            <a:fillRect/>
          </a:stretch>
        </p:blipFill>
        <p:spPr>
          <a:xfrm>
            <a:off x="6226213" y="3896174"/>
            <a:ext cx="164982" cy="165778"/>
          </a:xfrm>
          <a:prstGeom prst="rect">
            <a:avLst/>
          </a:prstGeom>
        </p:spPr>
      </p:pic>
      <p:pic>
        <p:nvPicPr>
          <p:cNvPr id="20" name="bg object 20"/>
          <p:cNvPicPr/>
          <p:nvPr/>
        </p:nvPicPr>
        <p:blipFill>
          <a:blip r:embed="rId4" cstate="print"/>
          <a:stretch>
            <a:fillRect/>
          </a:stretch>
        </p:blipFill>
        <p:spPr>
          <a:xfrm>
            <a:off x="6416199" y="3894975"/>
            <a:ext cx="220932" cy="166976"/>
          </a:xfrm>
          <a:prstGeom prst="rect">
            <a:avLst/>
          </a:prstGeom>
        </p:spPr>
      </p:pic>
      <p:pic>
        <p:nvPicPr>
          <p:cNvPr id="21" name="bg object 21"/>
          <p:cNvPicPr/>
          <p:nvPr/>
        </p:nvPicPr>
        <p:blipFill>
          <a:blip r:embed="rId5" cstate="print"/>
          <a:stretch>
            <a:fillRect/>
          </a:stretch>
        </p:blipFill>
        <p:spPr>
          <a:xfrm>
            <a:off x="6694618" y="3896187"/>
            <a:ext cx="180143" cy="165755"/>
          </a:xfrm>
          <a:prstGeom prst="rect">
            <a:avLst/>
          </a:prstGeom>
        </p:spPr>
      </p:pic>
      <p:sp>
        <p:nvSpPr>
          <p:cNvPr id="22" name="bg object 22"/>
          <p:cNvSpPr/>
          <p:nvPr/>
        </p:nvSpPr>
        <p:spPr>
          <a:xfrm>
            <a:off x="6946385" y="3896196"/>
            <a:ext cx="46335" cy="165836"/>
          </a:xfrm>
          <a:custGeom>
            <a:avLst/>
            <a:gdLst/>
            <a:ahLst/>
            <a:cxnLst/>
            <a:rect l="l" t="t" r="r" b="b"/>
            <a:pathLst>
              <a:path w="40639" h="182879">
                <a:moveTo>
                  <a:pt x="40208" y="0"/>
                </a:moveTo>
                <a:lnTo>
                  <a:pt x="0" y="0"/>
                </a:lnTo>
                <a:lnTo>
                  <a:pt x="0" y="182816"/>
                </a:lnTo>
                <a:lnTo>
                  <a:pt x="40208" y="182816"/>
                </a:lnTo>
                <a:lnTo>
                  <a:pt x="40208" y="0"/>
                </a:lnTo>
                <a:close/>
              </a:path>
            </a:pathLst>
          </a:custGeom>
          <a:solidFill>
            <a:srgbClr val="FFFFFF"/>
          </a:solidFill>
        </p:spPr>
        <p:txBody>
          <a:bodyPr wrap="square" lIns="0" tIns="0" rIns="0" bIns="0" rtlCol="0"/>
          <a:lstStyle/>
          <a:p>
            <a:endParaRPr sz="1632"/>
          </a:p>
        </p:txBody>
      </p:sp>
      <p:pic>
        <p:nvPicPr>
          <p:cNvPr id="23" name="bg object 23"/>
          <p:cNvPicPr/>
          <p:nvPr/>
        </p:nvPicPr>
        <p:blipFill>
          <a:blip r:embed="rId6" cstate="print"/>
          <a:stretch>
            <a:fillRect/>
          </a:stretch>
        </p:blipFill>
        <p:spPr>
          <a:xfrm>
            <a:off x="7059827" y="3893814"/>
            <a:ext cx="164982" cy="170522"/>
          </a:xfrm>
          <a:prstGeom prst="rect">
            <a:avLst/>
          </a:prstGeom>
        </p:spPr>
      </p:pic>
      <p:pic>
        <p:nvPicPr>
          <p:cNvPr id="24" name="bg object 24"/>
          <p:cNvPicPr/>
          <p:nvPr/>
        </p:nvPicPr>
        <p:blipFill>
          <a:blip r:embed="rId7" cstate="print"/>
          <a:stretch>
            <a:fillRect/>
          </a:stretch>
        </p:blipFill>
        <p:spPr>
          <a:xfrm>
            <a:off x="4968252" y="3710565"/>
            <a:ext cx="675339" cy="538101"/>
          </a:xfrm>
          <a:prstGeom prst="rect">
            <a:avLst/>
          </a:prstGeom>
        </p:spPr>
      </p:pic>
      <p:sp>
        <p:nvSpPr>
          <p:cNvPr id="25" name="bg object 25"/>
          <p:cNvSpPr/>
          <p:nvPr/>
        </p:nvSpPr>
        <p:spPr>
          <a:xfrm>
            <a:off x="4897723" y="1485347"/>
            <a:ext cx="2394961" cy="1903081"/>
          </a:xfrm>
          <a:custGeom>
            <a:avLst/>
            <a:gdLst/>
            <a:ahLst/>
            <a:cxnLst/>
            <a:rect l="l" t="t" r="r" b="b"/>
            <a:pathLst>
              <a:path w="2100579" h="2098675">
                <a:moveTo>
                  <a:pt x="2100579" y="0"/>
                </a:moveTo>
                <a:lnTo>
                  <a:pt x="0" y="0"/>
                </a:lnTo>
                <a:lnTo>
                  <a:pt x="0" y="2098281"/>
                </a:lnTo>
                <a:lnTo>
                  <a:pt x="2100579" y="2098281"/>
                </a:lnTo>
                <a:lnTo>
                  <a:pt x="2100579" y="0"/>
                </a:lnTo>
                <a:close/>
              </a:path>
            </a:pathLst>
          </a:custGeom>
          <a:solidFill>
            <a:srgbClr val="FFFFFF"/>
          </a:solidFill>
        </p:spPr>
        <p:txBody>
          <a:bodyPr wrap="square" lIns="0" tIns="0" rIns="0" bIns="0" rtlCol="0"/>
          <a:lstStyle/>
          <a:p>
            <a:endParaRPr sz="1632"/>
          </a:p>
        </p:txBody>
      </p:sp>
      <p:sp>
        <p:nvSpPr>
          <p:cNvPr id="26" name="bg object 26"/>
          <p:cNvSpPr/>
          <p:nvPr/>
        </p:nvSpPr>
        <p:spPr>
          <a:xfrm>
            <a:off x="4976030" y="1547627"/>
            <a:ext cx="2238579" cy="1225342"/>
          </a:xfrm>
          <a:custGeom>
            <a:avLst/>
            <a:gdLst/>
            <a:ahLst/>
            <a:cxnLst/>
            <a:rect l="l" t="t" r="r" b="b"/>
            <a:pathLst>
              <a:path w="1963420" h="1351280">
                <a:moveTo>
                  <a:pt x="1963165" y="0"/>
                </a:moveTo>
                <a:lnTo>
                  <a:pt x="0" y="0"/>
                </a:lnTo>
                <a:lnTo>
                  <a:pt x="0" y="1351026"/>
                </a:lnTo>
                <a:lnTo>
                  <a:pt x="1963165" y="1351026"/>
                </a:lnTo>
                <a:lnTo>
                  <a:pt x="1963165" y="0"/>
                </a:lnTo>
                <a:close/>
              </a:path>
            </a:pathLst>
          </a:custGeom>
          <a:solidFill>
            <a:srgbClr val="231F20"/>
          </a:solidFill>
        </p:spPr>
        <p:txBody>
          <a:bodyPr wrap="square" lIns="0" tIns="0" rIns="0" bIns="0" rtlCol="0"/>
          <a:lstStyle/>
          <a:p>
            <a:endParaRPr sz="1632"/>
          </a:p>
        </p:txBody>
      </p:sp>
      <p:sp>
        <p:nvSpPr>
          <p:cNvPr id="27" name="bg object 27"/>
          <p:cNvSpPr/>
          <p:nvPr/>
        </p:nvSpPr>
        <p:spPr>
          <a:xfrm>
            <a:off x="6960664" y="2855279"/>
            <a:ext cx="251948" cy="471020"/>
          </a:xfrm>
          <a:custGeom>
            <a:avLst/>
            <a:gdLst/>
            <a:ahLst/>
            <a:cxnLst/>
            <a:rect l="l" t="t" r="r" b="b"/>
            <a:pathLst>
              <a:path w="220979" h="519429">
                <a:moveTo>
                  <a:pt x="220003" y="0"/>
                </a:moveTo>
                <a:lnTo>
                  <a:pt x="131992" y="0"/>
                </a:lnTo>
                <a:lnTo>
                  <a:pt x="127229" y="15834"/>
                </a:lnTo>
                <a:lnTo>
                  <a:pt x="123592" y="39531"/>
                </a:lnTo>
                <a:lnTo>
                  <a:pt x="116452" y="62900"/>
                </a:lnTo>
                <a:lnTo>
                  <a:pt x="101181" y="77749"/>
                </a:lnTo>
                <a:lnTo>
                  <a:pt x="63831" y="65966"/>
                </a:lnTo>
                <a:lnTo>
                  <a:pt x="55412" y="54489"/>
                </a:lnTo>
                <a:lnTo>
                  <a:pt x="61592" y="41127"/>
                </a:lnTo>
                <a:lnTo>
                  <a:pt x="68042" y="23694"/>
                </a:lnTo>
                <a:lnTo>
                  <a:pt x="60427" y="0"/>
                </a:lnTo>
                <a:lnTo>
                  <a:pt x="13818" y="0"/>
                </a:lnTo>
                <a:lnTo>
                  <a:pt x="18558" y="3558"/>
                </a:lnTo>
                <a:lnTo>
                  <a:pt x="22821" y="12393"/>
                </a:lnTo>
                <a:lnTo>
                  <a:pt x="21642" y="25083"/>
                </a:lnTo>
                <a:lnTo>
                  <a:pt x="10059" y="40208"/>
                </a:lnTo>
                <a:lnTo>
                  <a:pt x="2771" y="101815"/>
                </a:lnTo>
                <a:lnTo>
                  <a:pt x="0" y="156965"/>
                </a:lnTo>
                <a:lnTo>
                  <a:pt x="634" y="206935"/>
                </a:lnTo>
                <a:lnTo>
                  <a:pt x="3562" y="253000"/>
                </a:lnTo>
                <a:lnTo>
                  <a:pt x="11851" y="338522"/>
                </a:lnTo>
                <a:lnTo>
                  <a:pt x="14989" y="380531"/>
                </a:lnTo>
                <a:lnTo>
                  <a:pt x="15974" y="423742"/>
                </a:lnTo>
                <a:lnTo>
                  <a:pt x="13694" y="469429"/>
                </a:lnTo>
                <a:lnTo>
                  <a:pt x="7036" y="518871"/>
                </a:lnTo>
                <a:lnTo>
                  <a:pt x="220777" y="519010"/>
                </a:lnTo>
                <a:lnTo>
                  <a:pt x="220003" y="0"/>
                </a:lnTo>
                <a:close/>
              </a:path>
            </a:pathLst>
          </a:custGeom>
          <a:solidFill>
            <a:srgbClr val="C82254"/>
          </a:solidFill>
        </p:spPr>
        <p:txBody>
          <a:bodyPr wrap="square" lIns="0" tIns="0" rIns="0" bIns="0" rtlCol="0"/>
          <a:lstStyle/>
          <a:p>
            <a:endParaRPr sz="1632"/>
          </a:p>
        </p:txBody>
      </p:sp>
      <p:pic>
        <p:nvPicPr>
          <p:cNvPr id="28" name="bg object 28"/>
          <p:cNvPicPr/>
          <p:nvPr/>
        </p:nvPicPr>
        <p:blipFill>
          <a:blip r:embed="rId8" cstate="print"/>
          <a:stretch>
            <a:fillRect/>
          </a:stretch>
        </p:blipFill>
        <p:spPr>
          <a:xfrm>
            <a:off x="5555777" y="2920432"/>
            <a:ext cx="98405" cy="80804"/>
          </a:xfrm>
          <a:prstGeom prst="rect">
            <a:avLst/>
          </a:prstGeom>
        </p:spPr>
      </p:pic>
      <p:sp>
        <p:nvSpPr>
          <p:cNvPr id="29" name="bg object 29"/>
          <p:cNvSpPr/>
          <p:nvPr/>
        </p:nvSpPr>
        <p:spPr>
          <a:xfrm>
            <a:off x="4977103" y="2854252"/>
            <a:ext cx="1935949" cy="473899"/>
          </a:xfrm>
          <a:custGeom>
            <a:avLst/>
            <a:gdLst/>
            <a:ahLst/>
            <a:cxnLst/>
            <a:rect l="l" t="t" r="r" b="b"/>
            <a:pathLst>
              <a:path w="1697989" h="522604">
                <a:moveTo>
                  <a:pt x="424383" y="58305"/>
                </a:moveTo>
                <a:lnTo>
                  <a:pt x="357746" y="55727"/>
                </a:lnTo>
                <a:lnTo>
                  <a:pt x="298107" y="55943"/>
                </a:lnTo>
                <a:lnTo>
                  <a:pt x="244170" y="57340"/>
                </a:lnTo>
                <a:lnTo>
                  <a:pt x="194614" y="58267"/>
                </a:lnTo>
                <a:lnTo>
                  <a:pt x="148145" y="57111"/>
                </a:lnTo>
                <a:lnTo>
                  <a:pt x="85217" y="55105"/>
                </a:lnTo>
                <a:lnTo>
                  <a:pt x="39331" y="56591"/>
                </a:lnTo>
                <a:lnTo>
                  <a:pt x="11036" y="59182"/>
                </a:lnTo>
                <a:lnTo>
                  <a:pt x="838" y="60413"/>
                </a:lnTo>
                <a:lnTo>
                  <a:pt x="838" y="135724"/>
                </a:lnTo>
                <a:lnTo>
                  <a:pt x="18605" y="135724"/>
                </a:lnTo>
                <a:lnTo>
                  <a:pt x="33591" y="139496"/>
                </a:lnTo>
                <a:lnTo>
                  <a:pt x="47294" y="141541"/>
                </a:lnTo>
                <a:lnTo>
                  <a:pt x="61036" y="142392"/>
                </a:lnTo>
                <a:lnTo>
                  <a:pt x="76073" y="142557"/>
                </a:lnTo>
                <a:lnTo>
                  <a:pt x="133896" y="145364"/>
                </a:lnTo>
                <a:lnTo>
                  <a:pt x="189293" y="143281"/>
                </a:lnTo>
                <a:lnTo>
                  <a:pt x="244589" y="138874"/>
                </a:lnTo>
                <a:lnTo>
                  <a:pt x="302082" y="134683"/>
                </a:lnTo>
                <a:lnTo>
                  <a:pt x="295363" y="132816"/>
                </a:lnTo>
                <a:lnTo>
                  <a:pt x="288709" y="131343"/>
                </a:lnTo>
                <a:lnTo>
                  <a:pt x="282206" y="130467"/>
                </a:lnTo>
                <a:lnTo>
                  <a:pt x="275932" y="130378"/>
                </a:lnTo>
                <a:lnTo>
                  <a:pt x="266890" y="123240"/>
                </a:lnTo>
                <a:lnTo>
                  <a:pt x="260350" y="116217"/>
                </a:lnTo>
                <a:lnTo>
                  <a:pt x="256921" y="108077"/>
                </a:lnTo>
                <a:lnTo>
                  <a:pt x="257213" y="97586"/>
                </a:lnTo>
                <a:lnTo>
                  <a:pt x="275729" y="87350"/>
                </a:lnTo>
                <a:lnTo>
                  <a:pt x="297853" y="85598"/>
                </a:lnTo>
                <a:lnTo>
                  <a:pt x="320649" y="85547"/>
                </a:lnTo>
                <a:lnTo>
                  <a:pt x="341185" y="80378"/>
                </a:lnTo>
                <a:lnTo>
                  <a:pt x="351574" y="89141"/>
                </a:lnTo>
                <a:lnTo>
                  <a:pt x="353618" y="101371"/>
                </a:lnTo>
                <a:lnTo>
                  <a:pt x="352539" y="114795"/>
                </a:lnTo>
                <a:lnTo>
                  <a:pt x="353593" y="127127"/>
                </a:lnTo>
                <a:lnTo>
                  <a:pt x="351447" y="131241"/>
                </a:lnTo>
                <a:lnTo>
                  <a:pt x="349059" y="130924"/>
                </a:lnTo>
                <a:lnTo>
                  <a:pt x="346544" y="133172"/>
                </a:lnTo>
                <a:lnTo>
                  <a:pt x="365023" y="133248"/>
                </a:lnTo>
                <a:lnTo>
                  <a:pt x="384136" y="133731"/>
                </a:lnTo>
                <a:lnTo>
                  <a:pt x="403910" y="134734"/>
                </a:lnTo>
                <a:lnTo>
                  <a:pt x="424383" y="136321"/>
                </a:lnTo>
                <a:lnTo>
                  <a:pt x="424383" y="58305"/>
                </a:lnTo>
                <a:close/>
              </a:path>
              <a:path w="1697989" h="522604">
                <a:moveTo>
                  <a:pt x="425284" y="50"/>
                </a:moveTo>
                <a:lnTo>
                  <a:pt x="0" y="50"/>
                </a:lnTo>
                <a:lnTo>
                  <a:pt x="0" y="34112"/>
                </a:lnTo>
                <a:lnTo>
                  <a:pt x="41795" y="30251"/>
                </a:lnTo>
                <a:lnTo>
                  <a:pt x="85217" y="30314"/>
                </a:lnTo>
                <a:lnTo>
                  <a:pt x="127012" y="32042"/>
                </a:lnTo>
                <a:lnTo>
                  <a:pt x="163969" y="33108"/>
                </a:lnTo>
                <a:lnTo>
                  <a:pt x="215214" y="32372"/>
                </a:lnTo>
                <a:lnTo>
                  <a:pt x="267716" y="30848"/>
                </a:lnTo>
                <a:lnTo>
                  <a:pt x="320713" y="29591"/>
                </a:lnTo>
                <a:lnTo>
                  <a:pt x="373481" y="29641"/>
                </a:lnTo>
                <a:lnTo>
                  <a:pt x="425284" y="32054"/>
                </a:lnTo>
                <a:lnTo>
                  <a:pt x="425284" y="50"/>
                </a:lnTo>
                <a:close/>
              </a:path>
              <a:path w="1697989" h="522604">
                <a:moveTo>
                  <a:pt x="425843" y="155016"/>
                </a:moveTo>
                <a:lnTo>
                  <a:pt x="379056" y="153225"/>
                </a:lnTo>
                <a:lnTo>
                  <a:pt x="333375" y="157340"/>
                </a:lnTo>
                <a:lnTo>
                  <a:pt x="288137" y="165100"/>
                </a:lnTo>
                <a:lnTo>
                  <a:pt x="242697" y="174244"/>
                </a:lnTo>
                <a:lnTo>
                  <a:pt x="196405" y="182524"/>
                </a:lnTo>
                <a:lnTo>
                  <a:pt x="148628" y="187706"/>
                </a:lnTo>
                <a:lnTo>
                  <a:pt x="98691" y="187528"/>
                </a:lnTo>
                <a:lnTo>
                  <a:pt x="80505" y="183769"/>
                </a:lnTo>
                <a:lnTo>
                  <a:pt x="61912" y="174929"/>
                </a:lnTo>
                <a:lnTo>
                  <a:pt x="43319" y="164655"/>
                </a:lnTo>
                <a:lnTo>
                  <a:pt x="25107" y="156578"/>
                </a:lnTo>
                <a:lnTo>
                  <a:pt x="13208" y="156578"/>
                </a:lnTo>
                <a:lnTo>
                  <a:pt x="1257" y="159181"/>
                </a:lnTo>
                <a:lnTo>
                  <a:pt x="698" y="520001"/>
                </a:lnTo>
                <a:lnTo>
                  <a:pt x="425843" y="520001"/>
                </a:lnTo>
                <a:lnTo>
                  <a:pt x="425843" y="155016"/>
                </a:lnTo>
                <a:close/>
              </a:path>
              <a:path w="1697989" h="522604">
                <a:moveTo>
                  <a:pt x="801408" y="420509"/>
                </a:moveTo>
                <a:lnTo>
                  <a:pt x="798791" y="413550"/>
                </a:lnTo>
                <a:lnTo>
                  <a:pt x="795223" y="406958"/>
                </a:lnTo>
                <a:lnTo>
                  <a:pt x="790968" y="401599"/>
                </a:lnTo>
                <a:lnTo>
                  <a:pt x="782485" y="405777"/>
                </a:lnTo>
                <a:lnTo>
                  <a:pt x="774230" y="410095"/>
                </a:lnTo>
                <a:lnTo>
                  <a:pt x="766178" y="414616"/>
                </a:lnTo>
                <a:lnTo>
                  <a:pt x="758367" y="419366"/>
                </a:lnTo>
                <a:lnTo>
                  <a:pt x="768858" y="422389"/>
                </a:lnTo>
                <a:lnTo>
                  <a:pt x="776566" y="423494"/>
                </a:lnTo>
                <a:lnTo>
                  <a:pt x="784961" y="423748"/>
                </a:lnTo>
                <a:lnTo>
                  <a:pt x="793432" y="422846"/>
                </a:lnTo>
                <a:lnTo>
                  <a:pt x="801408" y="420509"/>
                </a:lnTo>
                <a:close/>
              </a:path>
              <a:path w="1697989" h="522604">
                <a:moveTo>
                  <a:pt x="915250" y="53136"/>
                </a:moveTo>
                <a:lnTo>
                  <a:pt x="912545" y="1066"/>
                </a:lnTo>
                <a:lnTo>
                  <a:pt x="886269" y="1066"/>
                </a:lnTo>
                <a:lnTo>
                  <a:pt x="886269" y="93776"/>
                </a:lnTo>
                <a:lnTo>
                  <a:pt x="872794" y="117906"/>
                </a:lnTo>
                <a:lnTo>
                  <a:pt x="847712" y="135686"/>
                </a:lnTo>
                <a:lnTo>
                  <a:pt x="824268" y="154736"/>
                </a:lnTo>
                <a:lnTo>
                  <a:pt x="815657" y="181406"/>
                </a:lnTo>
                <a:lnTo>
                  <a:pt x="826541" y="191566"/>
                </a:lnTo>
                <a:lnTo>
                  <a:pt x="832408" y="196646"/>
                </a:lnTo>
                <a:lnTo>
                  <a:pt x="839063" y="199186"/>
                </a:lnTo>
                <a:lnTo>
                  <a:pt x="839533" y="206806"/>
                </a:lnTo>
                <a:lnTo>
                  <a:pt x="836841" y="213156"/>
                </a:lnTo>
                <a:lnTo>
                  <a:pt x="832345" y="218236"/>
                </a:lnTo>
                <a:lnTo>
                  <a:pt x="827379" y="223316"/>
                </a:lnTo>
                <a:lnTo>
                  <a:pt x="816076" y="224015"/>
                </a:lnTo>
                <a:lnTo>
                  <a:pt x="816076" y="402386"/>
                </a:lnTo>
                <a:lnTo>
                  <a:pt x="815200" y="412546"/>
                </a:lnTo>
                <a:lnTo>
                  <a:pt x="809205" y="417626"/>
                </a:lnTo>
                <a:lnTo>
                  <a:pt x="801420" y="421436"/>
                </a:lnTo>
                <a:lnTo>
                  <a:pt x="806259" y="437946"/>
                </a:lnTo>
                <a:lnTo>
                  <a:pt x="807986" y="454456"/>
                </a:lnTo>
                <a:lnTo>
                  <a:pt x="806272" y="470966"/>
                </a:lnTo>
                <a:lnTo>
                  <a:pt x="800785" y="483666"/>
                </a:lnTo>
                <a:lnTo>
                  <a:pt x="697750" y="487476"/>
                </a:lnTo>
                <a:lnTo>
                  <a:pt x="697750" y="474776"/>
                </a:lnTo>
                <a:lnTo>
                  <a:pt x="700963" y="470966"/>
                </a:lnTo>
                <a:lnTo>
                  <a:pt x="711669" y="458266"/>
                </a:lnTo>
                <a:lnTo>
                  <a:pt x="726389" y="443026"/>
                </a:lnTo>
                <a:lnTo>
                  <a:pt x="741946" y="431596"/>
                </a:lnTo>
                <a:lnTo>
                  <a:pt x="758380" y="420166"/>
                </a:lnTo>
                <a:lnTo>
                  <a:pt x="737679" y="413816"/>
                </a:lnTo>
                <a:lnTo>
                  <a:pt x="731647" y="397306"/>
                </a:lnTo>
                <a:lnTo>
                  <a:pt x="747877" y="380796"/>
                </a:lnTo>
                <a:lnTo>
                  <a:pt x="771652" y="366826"/>
                </a:lnTo>
                <a:lnTo>
                  <a:pt x="788238" y="357936"/>
                </a:lnTo>
                <a:lnTo>
                  <a:pt x="816076" y="402386"/>
                </a:lnTo>
                <a:lnTo>
                  <a:pt x="816076" y="224015"/>
                </a:lnTo>
                <a:lnTo>
                  <a:pt x="806691" y="224586"/>
                </a:lnTo>
                <a:lnTo>
                  <a:pt x="789889" y="215696"/>
                </a:lnTo>
                <a:lnTo>
                  <a:pt x="775284" y="201726"/>
                </a:lnTo>
                <a:lnTo>
                  <a:pt x="761123" y="185216"/>
                </a:lnTo>
                <a:lnTo>
                  <a:pt x="761136" y="183946"/>
                </a:lnTo>
                <a:lnTo>
                  <a:pt x="761301" y="148386"/>
                </a:lnTo>
                <a:lnTo>
                  <a:pt x="767676" y="140766"/>
                </a:lnTo>
                <a:lnTo>
                  <a:pt x="784669" y="120446"/>
                </a:lnTo>
                <a:lnTo>
                  <a:pt x="815949" y="96316"/>
                </a:lnTo>
                <a:lnTo>
                  <a:pt x="817587" y="95046"/>
                </a:lnTo>
                <a:lnTo>
                  <a:pt x="846429" y="70916"/>
                </a:lnTo>
                <a:lnTo>
                  <a:pt x="886269" y="93776"/>
                </a:lnTo>
                <a:lnTo>
                  <a:pt x="886269" y="1066"/>
                </a:lnTo>
                <a:lnTo>
                  <a:pt x="817130" y="1066"/>
                </a:lnTo>
                <a:lnTo>
                  <a:pt x="802271" y="18846"/>
                </a:lnTo>
                <a:lnTo>
                  <a:pt x="797433" y="49326"/>
                </a:lnTo>
                <a:lnTo>
                  <a:pt x="792403" y="79806"/>
                </a:lnTo>
                <a:lnTo>
                  <a:pt x="776922" y="96316"/>
                </a:lnTo>
                <a:lnTo>
                  <a:pt x="771855" y="78536"/>
                </a:lnTo>
                <a:lnTo>
                  <a:pt x="769048" y="65836"/>
                </a:lnTo>
                <a:lnTo>
                  <a:pt x="767359" y="58216"/>
                </a:lnTo>
                <a:lnTo>
                  <a:pt x="766229" y="54406"/>
                </a:lnTo>
                <a:lnTo>
                  <a:pt x="759790" y="32816"/>
                </a:lnTo>
                <a:lnTo>
                  <a:pt x="745464" y="2336"/>
                </a:lnTo>
                <a:lnTo>
                  <a:pt x="741794" y="2336"/>
                </a:lnTo>
                <a:lnTo>
                  <a:pt x="741794" y="213156"/>
                </a:lnTo>
                <a:lnTo>
                  <a:pt x="741438" y="224586"/>
                </a:lnTo>
                <a:lnTo>
                  <a:pt x="735114" y="227063"/>
                </a:lnTo>
                <a:lnTo>
                  <a:pt x="735114" y="296976"/>
                </a:lnTo>
                <a:lnTo>
                  <a:pt x="730110" y="310946"/>
                </a:lnTo>
                <a:lnTo>
                  <a:pt x="724738" y="323646"/>
                </a:lnTo>
                <a:lnTo>
                  <a:pt x="719416" y="327380"/>
                </a:lnTo>
                <a:lnTo>
                  <a:pt x="719416" y="378256"/>
                </a:lnTo>
                <a:lnTo>
                  <a:pt x="693191" y="407466"/>
                </a:lnTo>
                <a:lnTo>
                  <a:pt x="661949" y="431596"/>
                </a:lnTo>
                <a:lnTo>
                  <a:pt x="628713" y="451916"/>
                </a:lnTo>
                <a:lnTo>
                  <a:pt x="596519" y="470966"/>
                </a:lnTo>
                <a:lnTo>
                  <a:pt x="587832" y="437946"/>
                </a:lnTo>
                <a:lnTo>
                  <a:pt x="599071" y="364286"/>
                </a:lnTo>
                <a:lnTo>
                  <a:pt x="611530" y="326186"/>
                </a:lnTo>
                <a:lnTo>
                  <a:pt x="616940" y="319836"/>
                </a:lnTo>
                <a:lnTo>
                  <a:pt x="625919" y="322376"/>
                </a:lnTo>
                <a:lnTo>
                  <a:pt x="625208" y="336346"/>
                </a:lnTo>
                <a:lnTo>
                  <a:pt x="619086" y="349046"/>
                </a:lnTo>
                <a:lnTo>
                  <a:pt x="615480" y="360476"/>
                </a:lnTo>
                <a:lnTo>
                  <a:pt x="622338" y="373176"/>
                </a:lnTo>
                <a:lnTo>
                  <a:pt x="638594" y="371906"/>
                </a:lnTo>
                <a:lnTo>
                  <a:pt x="656043" y="374446"/>
                </a:lnTo>
                <a:lnTo>
                  <a:pt x="673519" y="375716"/>
                </a:lnTo>
                <a:lnTo>
                  <a:pt x="683285" y="371906"/>
                </a:lnTo>
                <a:lnTo>
                  <a:pt x="689787" y="369366"/>
                </a:lnTo>
                <a:lnTo>
                  <a:pt x="679919" y="360476"/>
                </a:lnTo>
                <a:lnTo>
                  <a:pt x="667461" y="357936"/>
                </a:lnTo>
                <a:lnTo>
                  <a:pt x="654189" y="356666"/>
                </a:lnTo>
                <a:lnTo>
                  <a:pt x="641845" y="354126"/>
                </a:lnTo>
                <a:lnTo>
                  <a:pt x="641845" y="343966"/>
                </a:lnTo>
                <a:lnTo>
                  <a:pt x="687273" y="341426"/>
                </a:lnTo>
                <a:lnTo>
                  <a:pt x="696290" y="349046"/>
                </a:lnTo>
                <a:lnTo>
                  <a:pt x="708672" y="356666"/>
                </a:lnTo>
                <a:lnTo>
                  <a:pt x="718388" y="366826"/>
                </a:lnTo>
                <a:lnTo>
                  <a:pt x="719416" y="378256"/>
                </a:lnTo>
                <a:lnTo>
                  <a:pt x="719416" y="327380"/>
                </a:lnTo>
                <a:lnTo>
                  <a:pt x="715683" y="329996"/>
                </a:lnTo>
                <a:lnTo>
                  <a:pt x="699592" y="326186"/>
                </a:lnTo>
                <a:lnTo>
                  <a:pt x="688174" y="321106"/>
                </a:lnTo>
                <a:lnTo>
                  <a:pt x="684923" y="319836"/>
                </a:lnTo>
                <a:lnTo>
                  <a:pt x="675195" y="316026"/>
                </a:lnTo>
                <a:lnTo>
                  <a:pt x="671080" y="313486"/>
                </a:lnTo>
                <a:lnTo>
                  <a:pt x="664895" y="309676"/>
                </a:lnTo>
                <a:lnTo>
                  <a:pt x="661492" y="296976"/>
                </a:lnTo>
                <a:lnTo>
                  <a:pt x="667677" y="290626"/>
                </a:lnTo>
                <a:lnTo>
                  <a:pt x="685838" y="291896"/>
                </a:lnTo>
                <a:lnTo>
                  <a:pt x="694817" y="290626"/>
                </a:lnTo>
                <a:lnTo>
                  <a:pt x="703783" y="289356"/>
                </a:lnTo>
                <a:lnTo>
                  <a:pt x="720534" y="289356"/>
                </a:lnTo>
                <a:lnTo>
                  <a:pt x="735114" y="296976"/>
                </a:lnTo>
                <a:lnTo>
                  <a:pt x="735114" y="227063"/>
                </a:lnTo>
                <a:lnTo>
                  <a:pt x="728408" y="229666"/>
                </a:lnTo>
                <a:lnTo>
                  <a:pt x="713232" y="232206"/>
                </a:lnTo>
                <a:lnTo>
                  <a:pt x="697699" y="230936"/>
                </a:lnTo>
                <a:lnTo>
                  <a:pt x="683602" y="228396"/>
                </a:lnTo>
                <a:lnTo>
                  <a:pt x="688047" y="220776"/>
                </a:lnTo>
                <a:lnTo>
                  <a:pt x="689051" y="213156"/>
                </a:lnTo>
                <a:lnTo>
                  <a:pt x="689787" y="205536"/>
                </a:lnTo>
                <a:lnTo>
                  <a:pt x="698169" y="197916"/>
                </a:lnTo>
                <a:lnTo>
                  <a:pt x="707478" y="189026"/>
                </a:lnTo>
                <a:lnTo>
                  <a:pt x="718426" y="183946"/>
                </a:lnTo>
                <a:lnTo>
                  <a:pt x="731685" y="183946"/>
                </a:lnTo>
                <a:lnTo>
                  <a:pt x="736815" y="192836"/>
                </a:lnTo>
                <a:lnTo>
                  <a:pt x="740219" y="202996"/>
                </a:lnTo>
                <a:lnTo>
                  <a:pt x="741794" y="213156"/>
                </a:lnTo>
                <a:lnTo>
                  <a:pt x="741794" y="2336"/>
                </a:lnTo>
                <a:lnTo>
                  <a:pt x="740981" y="2336"/>
                </a:lnTo>
                <a:lnTo>
                  <a:pt x="740981" y="65836"/>
                </a:lnTo>
                <a:lnTo>
                  <a:pt x="736676" y="120446"/>
                </a:lnTo>
                <a:lnTo>
                  <a:pt x="734174" y="128066"/>
                </a:lnTo>
                <a:lnTo>
                  <a:pt x="729615" y="135686"/>
                </a:lnTo>
                <a:lnTo>
                  <a:pt x="722604" y="140766"/>
                </a:lnTo>
                <a:lnTo>
                  <a:pt x="703453" y="138226"/>
                </a:lnTo>
                <a:lnTo>
                  <a:pt x="701052" y="131876"/>
                </a:lnTo>
                <a:lnTo>
                  <a:pt x="701738" y="121716"/>
                </a:lnTo>
                <a:lnTo>
                  <a:pt x="701738" y="112826"/>
                </a:lnTo>
                <a:lnTo>
                  <a:pt x="712203" y="100126"/>
                </a:lnTo>
                <a:lnTo>
                  <a:pt x="719848" y="87426"/>
                </a:lnTo>
                <a:lnTo>
                  <a:pt x="720610" y="86156"/>
                </a:lnTo>
                <a:lnTo>
                  <a:pt x="729399" y="73456"/>
                </a:lnTo>
                <a:lnTo>
                  <a:pt x="740981" y="65836"/>
                </a:lnTo>
                <a:lnTo>
                  <a:pt x="740981" y="2336"/>
                </a:lnTo>
                <a:lnTo>
                  <a:pt x="712139" y="2336"/>
                </a:lnTo>
                <a:lnTo>
                  <a:pt x="712139" y="63296"/>
                </a:lnTo>
                <a:lnTo>
                  <a:pt x="694169" y="81076"/>
                </a:lnTo>
                <a:lnTo>
                  <a:pt x="683679" y="87426"/>
                </a:lnTo>
                <a:lnTo>
                  <a:pt x="670280" y="86156"/>
                </a:lnTo>
                <a:lnTo>
                  <a:pt x="670280" y="73456"/>
                </a:lnTo>
                <a:lnTo>
                  <a:pt x="674166" y="64566"/>
                </a:lnTo>
                <a:lnTo>
                  <a:pt x="675271" y="62026"/>
                </a:lnTo>
                <a:lnTo>
                  <a:pt x="685507" y="58216"/>
                </a:lnTo>
                <a:lnTo>
                  <a:pt x="697903" y="56946"/>
                </a:lnTo>
                <a:lnTo>
                  <a:pt x="709383" y="54406"/>
                </a:lnTo>
                <a:lnTo>
                  <a:pt x="712139" y="63296"/>
                </a:lnTo>
                <a:lnTo>
                  <a:pt x="712139" y="2336"/>
                </a:lnTo>
                <a:lnTo>
                  <a:pt x="693953" y="2336"/>
                </a:lnTo>
                <a:lnTo>
                  <a:pt x="695337" y="22656"/>
                </a:lnTo>
                <a:lnTo>
                  <a:pt x="694385" y="32816"/>
                </a:lnTo>
                <a:lnTo>
                  <a:pt x="692162" y="39166"/>
                </a:lnTo>
                <a:lnTo>
                  <a:pt x="689787" y="41706"/>
                </a:lnTo>
                <a:lnTo>
                  <a:pt x="679475" y="37896"/>
                </a:lnTo>
                <a:lnTo>
                  <a:pt x="672388" y="30276"/>
                </a:lnTo>
                <a:lnTo>
                  <a:pt x="664464" y="25196"/>
                </a:lnTo>
                <a:lnTo>
                  <a:pt x="661492" y="26085"/>
                </a:lnTo>
                <a:lnTo>
                  <a:pt x="661492" y="41706"/>
                </a:lnTo>
                <a:lnTo>
                  <a:pt x="659803" y="50596"/>
                </a:lnTo>
                <a:lnTo>
                  <a:pt x="655840" y="59486"/>
                </a:lnTo>
                <a:lnTo>
                  <a:pt x="652932" y="61633"/>
                </a:lnTo>
                <a:lnTo>
                  <a:pt x="652932" y="288086"/>
                </a:lnTo>
                <a:lnTo>
                  <a:pt x="628015" y="288086"/>
                </a:lnTo>
                <a:lnTo>
                  <a:pt x="624179" y="283006"/>
                </a:lnTo>
                <a:lnTo>
                  <a:pt x="620674" y="277926"/>
                </a:lnTo>
                <a:lnTo>
                  <a:pt x="618769" y="272846"/>
                </a:lnTo>
                <a:lnTo>
                  <a:pt x="619683" y="266496"/>
                </a:lnTo>
                <a:lnTo>
                  <a:pt x="631875" y="261416"/>
                </a:lnTo>
                <a:lnTo>
                  <a:pt x="643420" y="262686"/>
                </a:lnTo>
                <a:lnTo>
                  <a:pt x="651408" y="270306"/>
                </a:lnTo>
                <a:lnTo>
                  <a:pt x="652932" y="288086"/>
                </a:lnTo>
                <a:lnTo>
                  <a:pt x="652932" y="61633"/>
                </a:lnTo>
                <a:lnTo>
                  <a:pt x="648919" y="64566"/>
                </a:lnTo>
                <a:lnTo>
                  <a:pt x="638365" y="63296"/>
                </a:lnTo>
                <a:lnTo>
                  <a:pt x="638365" y="56946"/>
                </a:lnTo>
                <a:lnTo>
                  <a:pt x="642035" y="51866"/>
                </a:lnTo>
                <a:lnTo>
                  <a:pt x="646861" y="45516"/>
                </a:lnTo>
                <a:lnTo>
                  <a:pt x="653211" y="41706"/>
                </a:lnTo>
                <a:lnTo>
                  <a:pt x="661492" y="41706"/>
                </a:lnTo>
                <a:lnTo>
                  <a:pt x="661492" y="26085"/>
                </a:lnTo>
                <a:lnTo>
                  <a:pt x="651598" y="29006"/>
                </a:lnTo>
                <a:lnTo>
                  <a:pt x="639178" y="32816"/>
                </a:lnTo>
                <a:lnTo>
                  <a:pt x="629335" y="41706"/>
                </a:lnTo>
                <a:lnTo>
                  <a:pt x="619302" y="49326"/>
                </a:lnTo>
                <a:lnTo>
                  <a:pt x="606310" y="51866"/>
                </a:lnTo>
                <a:lnTo>
                  <a:pt x="598855" y="37896"/>
                </a:lnTo>
                <a:lnTo>
                  <a:pt x="587692" y="27736"/>
                </a:lnTo>
                <a:lnTo>
                  <a:pt x="573811" y="22656"/>
                </a:lnTo>
                <a:lnTo>
                  <a:pt x="558241" y="26466"/>
                </a:lnTo>
                <a:lnTo>
                  <a:pt x="582942" y="53136"/>
                </a:lnTo>
                <a:lnTo>
                  <a:pt x="615721" y="77266"/>
                </a:lnTo>
                <a:lnTo>
                  <a:pt x="636689" y="107746"/>
                </a:lnTo>
                <a:lnTo>
                  <a:pt x="625919" y="148386"/>
                </a:lnTo>
                <a:lnTo>
                  <a:pt x="621474" y="164896"/>
                </a:lnTo>
                <a:lnTo>
                  <a:pt x="618642" y="180136"/>
                </a:lnTo>
                <a:lnTo>
                  <a:pt x="613016" y="195376"/>
                </a:lnTo>
                <a:lnTo>
                  <a:pt x="604202" y="202361"/>
                </a:lnTo>
                <a:lnTo>
                  <a:pt x="604202" y="260146"/>
                </a:lnTo>
                <a:lnTo>
                  <a:pt x="602246" y="270306"/>
                </a:lnTo>
                <a:lnTo>
                  <a:pt x="598893" y="270306"/>
                </a:lnTo>
                <a:lnTo>
                  <a:pt x="588251" y="272846"/>
                </a:lnTo>
                <a:lnTo>
                  <a:pt x="576821" y="271576"/>
                </a:lnTo>
                <a:lnTo>
                  <a:pt x="566889" y="265226"/>
                </a:lnTo>
                <a:lnTo>
                  <a:pt x="560717" y="255066"/>
                </a:lnTo>
                <a:lnTo>
                  <a:pt x="565429" y="246176"/>
                </a:lnTo>
                <a:lnTo>
                  <a:pt x="574725" y="251256"/>
                </a:lnTo>
                <a:lnTo>
                  <a:pt x="581456" y="249986"/>
                </a:lnTo>
                <a:lnTo>
                  <a:pt x="587349" y="257606"/>
                </a:lnTo>
                <a:lnTo>
                  <a:pt x="597090" y="257606"/>
                </a:lnTo>
                <a:lnTo>
                  <a:pt x="604202" y="260146"/>
                </a:lnTo>
                <a:lnTo>
                  <a:pt x="604202" y="202361"/>
                </a:lnTo>
                <a:lnTo>
                  <a:pt x="600176" y="205536"/>
                </a:lnTo>
                <a:lnTo>
                  <a:pt x="569188" y="196646"/>
                </a:lnTo>
                <a:lnTo>
                  <a:pt x="567994" y="196253"/>
                </a:lnTo>
                <a:lnTo>
                  <a:pt x="567994" y="218236"/>
                </a:lnTo>
                <a:lnTo>
                  <a:pt x="567994" y="228396"/>
                </a:lnTo>
                <a:lnTo>
                  <a:pt x="554761" y="228396"/>
                </a:lnTo>
                <a:lnTo>
                  <a:pt x="537527" y="222046"/>
                </a:lnTo>
                <a:lnTo>
                  <a:pt x="517715" y="214426"/>
                </a:lnTo>
                <a:lnTo>
                  <a:pt x="501078" y="204266"/>
                </a:lnTo>
                <a:lnTo>
                  <a:pt x="493407" y="190296"/>
                </a:lnTo>
                <a:lnTo>
                  <a:pt x="530733" y="202996"/>
                </a:lnTo>
                <a:lnTo>
                  <a:pt x="549122" y="211886"/>
                </a:lnTo>
                <a:lnTo>
                  <a:pt x="567994" y="218236"/>
                </a:lnTo>
                <a:lnTo>
                  <a:pt x="567994" y="196253"/>
                </a:lnTo>
                <a:lnTo>
                  <a:pt x="550176" y="190296"/>
                </a:lnTo>
                <a:lnTo>
                  <a:pt x="508342" y="176326"/>
                </a:lnTo>
                <a:lnTo>
                  <a:pt x="477418" y="167436"/>
                </a:lnTo>
                <a:lnTo>
                  <a:pt x="478269" y="180136"/>
                </a:lnTo>
                <a:lnTo>
                  <a:pt x="474078" y="206806"/>
                </a:lnTo>
                <a:lnTo>
                  <a:pt x="473964" y="209346"/>
                </a:lnTo>
                <a:lnTo>
                  <a:pt x="474675" y="220776"/>
                </a:lnTo>
                <a:lnTo>
                  <a:pt x="503123" y="232206"/>
                </a:lnTo>
                <a:lnTo>
                  <a:pt x="525106" y="251256"/>
                </a:lnTo>
                <a:lnTo>
                  <a:pt x="545884" y="271576"/>
                </a:lnTo>
                <a:lnTo>
                  <a:pt x="570687" y="288086"/>
                </a:lnTo>
                <a:lnTo>
                  <a:pt x="575906" y="291896"/>
                </a:lnTo>
                <a:lnTo>
                  <a:pt x="579335" y="296976"/>
                </a:lnTo>
                <a:lnTo>
                  <a:pt x="580936" y="303326"/>
                </a:lnTo>
                <a:lnTo>
                  <a:pt x="580631" y="309676"/>
                </a:lnTo>
                <a:lnTo>
                  <a:pt x="560311" y="313486"/>
                </a:lnTo>
                <a:lnTo>
                  <a:pt x="539851" y="307136"/>
                </a:lnTo>
                <a:lnTo>
                  <a:pt x="500545" y="288086"/>
                </a:lnTo>
                <a:lnTo>
                  <a:pt x="494271" y="290626"/>
                </a:lnTo>
                <a:lnTo>
                  <a:pt x="497713" y="295706"/>
                </a:lnTo>
                <a:lnTo>
                  <a:pt x="496925" y="300786"/>
                </a:lnTo>
                <a:lnTo>
                  <a:pt x="521563" y="314756"/>
                </a:lnTo>
                <a:lnTo>
                  <a:pt x="551459" y="326186"/>
                </a:lnTo>
                <a:lnTo>
                  <a:pt x="572528" y="341426"/>
                </a:lnTo>
                <a:lnTo>
                  <a:pt x="570687" y="373176"/>
                </a:lnTo>
                <a:lnTo>
                  <a:pt x="558469" y="411276"/>
                </a:lnTo>
                <a:lnTo>
                  <a:pt x="546277" y="451916"/>
                </a:lnTo>
                <a:lnTo>
                  <a:pt x="524764" y="486206"/>
                </a:lnTo>
                <a:lnTo>
                  <a:pt x="484568" y="501446"/>
                </a:lnTo>
                <a:lnTo>
                  <a:pt x="483616" y="510336"/>
                </a:lnTo>
                <a:lnTo>
                  <a:pt x="488124" y="514146"/>
                </a:lnTo>
                <a:lnTo>
                  <a:pt x="494855" y="517956"/>
                </a:lnTo>
                <a:lnTo>
                  <a:pt x="500545" y="520496"/>
                </a:lnTo>
                <a:lnTo>
                  <a:pt x="545960" y="516686"/>
                </a:lnTo>
                <a:lnTo>
                  <a:pt x="590842" y="503986"/>
                </a:lnTo>
                <a:lnTo>
                  <a:pt x="633895" y="498906"/>
                </a:lnTo>
                <a:lnTo>
                  <a:pt x="673849" y="517956"/>
                </a:lnTo>
                <a:lnTo>
                  <a:pt x="687146" y="516686"/>
                </a:lnTo>
                <a:lnTo>
                  <a:pt x="700976" y="514146"/>
                </a:lnTo>
                <a:lnTo>
                  <a:pt x="714146" y="514146"/>
                </a:lnTo>
                <a:lnTo>
                  <a:pt x="725462" y="520496"/>
                </a:lnTo>
                <a:lnTo>
                  <a:pt x="877062" y="520496"/>
                </a:lnTo>
                <a:lnTo>
                  <a:pt x="879246" y="514146"/>
                </a:lnTo>
                <a:lnTo>
                  <a:pt x="884491" y="498906"/>
                </a:lnTo>
                <a:lnTo>
                  <a:pt x="888428" y="487476"/>
                </a:lnTo>
                <a:lnTo>
                  <a:pt x="890181" y="482396"/>
                </a:lnTo>
                <a:lnTo>
                  <a:pt x="891362" y="448106"/>
                </a:lnTo>
                <a:lnTo>
                  <a:pt x="887704" y="415086"/>
                </a:lnTo>
                <a:lnTo>
                  <a:pt x="886269" y="379526"/>
                </a:lnTo>
                <a:lnTo>
                  <a:pt x="881672" y="370636"/>
                </a:lnTo>
                <a:lnTo>
                  <a:pt x="866114" y="363016"/>
                </a:lnTo>
                <a:lnTo>
                  <a:pt x="851649" y="360476"/>
                </a:lnTo>
                <a:lnTo>
                  <a:pt x="844410" y="359206"/>
                </a:lnTo>
                <a:lnTo>
                  <a:pt x="821423" y="360476"/>
                </a:lnTo>
                <a:lnTo>
                  <a:pt x="817918" y="357936"/>
                </a:lnTo>
                <a:lnTo>
                  <a:pt x="816165" y="356666"/>
                </a:lnTo>
                <a:lnTo>
                  <a:pt x="819594" y="350316"/>
                </a:lnTo>
                <a:lnTo>
                  <a:pt x="818870" y="343966"/>
                </a:lnTo>
                <a:lnTo>
                  <a:pt x="825500" y="341426"/>
                </a:lnTo>
                <a:lnTo>
                  <a:pt x="842073" y="335076"/>
                </a:lnTo>
                <a:lnTo>
                  <a:pt x="872794" y="335076"/>
                </a:lnTo>
                <a:lnTo>
                  <a:pt x="888631" y="329996"/>
                </a:lnTo>
                <a:lnTo>
                  <a:pt x="896556" y="327456"/>
                </a:lnTo>
                <a:lnTo>
                  <a:pt x="898067" y="309676"/>
                </a:lnTo>
                <a:lnTo>
                  <a:pt x="898715" y="302056"/>
                </a:lnTo>
                <a:lnTo>
                  <a:pt x="898817" y="285546"/>
                </a:lnTo>
                <a:lnTo>
                  <a:pt x="889012" y="284276"/>
                </a:lnTo>
                <a:lnTo>
                  <a:pt x="870953" y="290626"/>
                </a:lnTo>
                <a:lnTo>
                  <a:pt x="853884" y="302056"/>
                </a:lnTo>
                <a:lnTo>
                  <a:pt x="837476" y="309676"/>
                </a:lnTo>
                <a:lnTo>
                  <a:pt x="821423" y="307136"/>
                </a:lnTo>
                <a:lnTo>
                  <a:pt x="829614" y="289356"/>
                </a:lnTo>
                <a:lnTo>
                  <a:pt x="830199" y="288086"/>
                </a:lnTo>
                <a:lnTo>
                  <a:pt x="833132" y="281736"/>
                </a:lnTo>
                <a:lnTo>
                  <a:pt x="845286" y="261416"/>
                </a:lnTo>
                <a:lnTo>
                  <a:pt x="847559" y="257606"/>
                </a:lnTo>
                <a:lnTo>
                  <a:pt x="852068" y="249986"/>
                </a:lnTo>
                <a:lnTo>
                  <a:pt x="854316" y="246176"/>
                </a:lnTo>
                <a:lnTo>
                  <a:pt x="861822" y="233476"/>
                </a:lnTo>
                <a:lnTo>
                  <a:pt x="862418" y="232206"/>
                </a:lnTo>
                <a:lnTo>
                  <a:pt x="865949" y="224586"/>
                </a:lnTo>
                <a:lnTo>
                  <a:pt x="873036" y="209346"/>
                </a:lnTo>
                <a:lnTo>
                  <a:pt x="889825" y="164896"/>
                </a:lnTo>
                <a:lnTo>
                  <a:pt x="905789" y="110286"/>
                </a:lnTo>
                <a:lnTo>
                  <a:pt x="912304" y="70916"/>
                </a:lnTo>
                <a:lnTo>
                  <a:pt x="915250" y="53136"/>
                </a:lnTo>
                <a:close/>
              </a:path>
              <a:path w="1697989" h="522604">
                <a:moveTo>
                  <a:pt x="1159103" y="1130"/>
                </a:moveTo>
                <a:lnTo>
                  <a:pt x="1027874" y="1130"/>
                </a:lnTo>
                <a:lnTo>
                  <a:pt x="1027874" y="157683"/>
                </a:lnTo>
                <a:lnTo>
                  <a:pt x="1019225" y="163080"/>
                </a:lnTo>
                <a:lnTo>
                  <a:pt x="1009650" y="167005"/>
                </a:lnTo>
                <a:lnTo>
                  <a:pt x="999782" y="169633"/>
                </a:lnTo>
                <a:lnTo>
                  <a:pt x="990244" y="171183"/>
                </a:lnTo>
                <a:lnTo>
                  <a:pt x="982865" y="146646"/>
                </a:lnTo>
                <a:lnTo>
                  <a:pt x="995045" y="145135"/>
                </a:lnTo>
                <a:lnTo>
                  <a:pt x="1008608" y="144475"/>
                </a:lnTo>
                <a:lnTo>
                  <a:pt x="1020546" y="147662"/>
                </a:lnTo>
                <a:lnTo>
                  <a:pt x="1027874" y="157683"/>
                </a:lnTo>
                <a:lnTo>
                  <a:pt x="1027874" y="1130"/>
                </a:lnTo>
                <a:lnTo>
                  <a:pt x="1011986" y="1130"/>
                </a:lnTo>
                <a:lnTo>
                  <a:pt x="1011986" y="119583"/>
                </a:lnTo>
                <a:lnTo>
                  <a:pt x="1011986" y="129057"/>
                </a:lnTo>
                <a:lnTo>
                  <a:pt x="985939" y="129057"/>
                </a:lnTo>
                <a:lnTo>
                  <a:pt x="985939" y="119583"/>
                </a:lnTo>
                <a:lnTo>
                  <a:pt x="1011986" y="119583"/>
                </a:lnTo>
                <a:lnTo>
                  <a:pt x="1011986" y="1130"/>
                </a:lnTo>
                <a:lnTo>
                  <a:pt x="988910" y="1130"/>
                </a:lnTo>
                <a:lnTo>
                  <a:pt x="984542" y="29730"/>
                </a:lnTo>
                <a:lnTo>
                  <a:pt x="975118" y="57670"/>
                </a:lnTo>
                <a:lnTo>
                  <a:pt x="965733" y="78879"/>
                </a:lnTo>
                <a:lnTo>
                  <a:pt x="961478" y="87299"/>
                </a:lnTo>
                <a:lnTo>
                  <a:pt x="972578" y="87464"/>
                </a:lnTo>
                <a:lnTo>
                  <a:pt x="983449" y="88468"/>
                </a:lnTo>
                <a:lnTo>
                  <a:pt x="993978" y="90665"/>
                </a:lnTo>
                <a:lnTo>
                  <a:pt x="1004112" y="94449"/>
                </a:lnTo>
                <a:lnTo>
                  <a:pt x="1004112" y="103974"/>
                </a:lnTo>
                <a:lnTo>
                  <a:pt x="993609" y="101688"/>
                </a:lnTo>
                <a:lnTo>
                  <a:pt x="983005" y="99961"/>
                </a:lnTo>
                <a:lnTo>
                  <a:pt x="972286" y="98717"/>
                </a:lnTo>
                <a:lnTo>
                  <a:pt x="961478" y="97878"/>
                </a:lnTo>
                <a:lnTo>
                  <a:pt x="961478" y="245135"/>
                </a:lnTo>
                <a:lnTo>
                  <a:pt x="980262" y="245135"/>
                </a:lnTo>
                <a:lnTo>
                  <a:pt x="981354" y="248615"/>
                </a:lnTo>
                <a:lnTo>
                  <a:pt x="984694" y="250494"/>
                </a:lnTo>
                <a:lnTo>
                  <a:pt x="983970" y="254749"/>
                </a:lnTo>
                <a:lnTo>
                  <a:pt x="980262" y="261797"/>
                </a:lnTo>
                <a:lnTo>
                  <a:pt x="961478" y="261797"/>
                </a:lnTo>
                <a:lnTo>
                  <a:pt x="961478" y="279704"/>
                </a:lnTo>
                <a:lnTo>
                  <a:pt x="967752" y="280022"/>
                </a:lnTo>
                <a:lnTo>
                  <a:pt x="974534" y="281762"/>
                </a:lnTo>
                <a:lnTo>
                  <a:pt x="980262" y="280111"/>
                </a:lnTo>
                <a:lnTo>
                  <a:pt x="980897" y="281762"/>
                </a:lnTo>
                <a:lnTo>
                  <a:pt x="981494" y="282498"/>
                </a:lnTo>
                <a:lnTo>
                  <a:pt x="987742" y="285178"/>
                </a:lnTo>
                <a:lnTo>
                  <a:pt x="993711" y="289026"/>
                </a:lnTo>
                <a:lnTo>
                  <a:pt x="1000074" y="291401"/>
                </a:lnTo>
                <a:lnTo>
                  <a:pt x="1007541" y="289687"/>
                </a:lnTo>
                <a:lnTo>
                  <a:pt x="1007541" y="299161"/>
                </a:lnTo>
                <a:lnTo>
                  <a:pt x="983970" y="299161"/>
                </a:lnTo>
                <a:lnTo>
                  <a:pt x="979157" y="298107"/>
                </a:lnTo>
                <a:lnTo>
                  <a:pt x="978395" y="297192"/>
                </a:lnTo>
                <a:lnTo>
                  <a:pt x="976185" y="294538"/>
                </a:lnTo>
                <a:lnTo>
                  <a:pt x="971562" y="296418"/>
                </a:lnTo>
                <a:lnTo>
                  <a:pt x="966520" y="297192"/>
                </a:lnTo>
                <a:lnTo>
                  <a:pt x="961478" y="296468"/>
                </a:lnTo>
                <a:lnTo>
                  <a:pt x="961478" y="310019"/>
                </a:lnTo>
                <a:lnTo>
                  <a:pt x="973378" y="307809"/>
                </a:lnTo>
                <a:lnTo>
                  <a:pt x="986091" y="308394"/>
                </a:lnTo>
                <a:lnTo>
                  <a:pt x="998702" y="310159"/>
                </a:lnTo>
                <a:lnTo>
                  <a:pt x="1010297" y="311429"/>
                </a:lnTo>
                <a:lnTo>
                  <a:pt x="1011948" y="315010"/>
                </a:lnTo>
                <a:lnTo>
                  <a:pt x="1015238" y="316788"/>
                </a:lnTo>
                <a:lnTo>
                  <a:pt x="1014145" y="321144"/>
                </a:lnTo>
                <a:lnTo>
                  <a:pt x="1010297" y="328053"/>
                </a:lnTo>
                <a:lnTo>
                  <a:pt x="1003795" y="326542"/>
                </a:lnTo>
                <a:lnTo>
                  <a:pt x="1003795" y="371690"/>
                </a:lnTo>
                <a:lnTo>
                  <a:pt x="1003795" y="381215"/>
                </a:lnTo>
                <a:lnTo>
                  <a:pt x="969860" y="381215"/>
                </a:lnTo>
                <a:lnTo>
                  <a:pt x="969860" y="371690"/>
                </a:lnTo>
                <a:lnTo>
                  <a:pt x="1003795" y="371690"/>
                </a:lnTo>
                <a:lnTo>
                  <a:pt x="1003795" y="326542"/>
                </a:lnTo>
                <a:lnTo>
                  <a:pt x="998550" y="325323"/>
                </a:lnTo>
                <a:lnTo>
                  <a:pt x="986104" y="324523"/>
                </a:lnTo>
                <a:lnTo>
                  <a:pt x="973556" y="324446"/>
                </a:lnTo>
                <a:lnTo>
                  <a:pt x="961478" y="323888"/>
                </a:lnTo>
                <a:lnTo>
                  <a:pt x="961478" y="437857"/>
                </a:lnTo>
                <a:lnTo>
                  <a:pt x="966838" y="438861"/>
                </a:lnTo>
                <a:lnTo>
                  <a:pt x="972197" y="440372"/>
                </a:lnTo>
                <a:lnTo>
                  <a:pt x="976414" y="441375"/>
                </a:lnTo>
                <a:lnTo>
                  <a:pt x="977963" y="445731"/>
                </a:lnTo>
                <a:lnTo>
                  <a:pt x="982497" y="448335"/>
                </a:lnTo>
                <a:lnTo>
                  <a:pt x="982497" y="453517"/>
                </a:lnTo>
                <a:lnTo>
                  <a:pt x="976680" y="456996"/>
                </a:lnTo>
                <a:lnTo>
                  <a:pt x="969086" y="457822"/>
                </a:lnTo>
                <a:lnTo>
                  <a:pt x="961478" y="456311"/>
                </a:lnTo>
                <a:lnTo>
                  <a:pt x="961478" y="520001"/>
                </a:lnTo>
                <a:lnTo>
                  <a:pt x="1159103" y="520001"/>
                </a:lnTo>
                <a:lnTo>
                  <a:pt x="1159103" y="504405"/>
                </a:lnTo>
                <a:lnTo>
                  <a:pt x="1159103" y="502932"/>
                </a:lnTo>
                <a:lnTo>
                  <a:pt x="1159103" y="472795"/>
                </a:lnTo>
                <a:lnTo>
                  <a:pt x="1159103" y="457822"/>
                </a:lnTo>
                <a:lnTo>
                  <a:pt x="1159103" y="457631"/>
                </a:lnTo>
                <a:lnTo>
                  <a:pt x="1159103" y="456311"/>
                </a:lnTo>
                <a:lnTo>
                  <a:pt x="1151699" y="457263"/>
                </a:lnTo>
                <a:lnTo>
                  <a:pt x="1142377" y="457631"/>
                </a:lnTo>
                <a:lnTo>
                  <a:pt x="1133373" y="457073"/>
                </a:lnTo>
                <a:lnTo>
                  <a:pt x="1126959" y="455256"/>
                </a:lnTo>
                <a:lnTo>
                  <a:pt x="1127213" y="454482"/>
                </a:lnTo>
                <a:lnTo>
                  <a:pt x="1130122" y="445947"/>
                </a:lnTo>
                <a:lnTo>
                  <a:pt x="1137500" y="430530"/>
                </a:lnTo>
                <a:lnTo>
                  <a:pt x="1145882" y="415912"/>
                </a:lnTo>
                <a:lnTo>
                  <a:pt x="1152105" y="409016"/>
                </a:lnTo>
                <a:lnTo>
                  <a:pt x="1153045" y="397484"/>
                </a:lnTo>
                <a:lnTo>
                  <a:pt x="1154379" y="381215"/>
                </a:lnTo>
                <a:lnTo>
                  <a:pt x="1155166" y="371690"/>
                </a:lnTo>
                <a:lnTo>
                  <a:pt x="1155915" y="362559"/>
                </a:lnTo>
                <a:lnTo>
                  <a:pt x="1155966" y="361988"/>
                </a:lnTo>
                <a:lnTo>
                  <a:pt x="1158151" y="335330"/>
                </a:lnTo>
                <a:lnTo>
                  <a:pt x="1158760" y="328053"/>
                </a:lnTo>
                <a:lnTo>
                  <a:pt x="1159103" y="323888"/>
                </a:lnTo>
                <a:lnTo>
                  <a:pt x="1147038" y="324446"/>
                </a:lnTo>
                <a:lnTo>
                  <a:pt x="1134529" y="324523"/>
                </a:lnTo>
                <a:lnTo>
                  <a:pt x="1122121" y="325323"/>
                </a:lnTo>
                <a:lnTo>
                  <a:pt x="1118260" y="326224"/>
                </a:lnTo>
                <a:lnTo>
                  <a:pt x="1118260" y="489877"/>
                </a:lnTo>
                <a:lnTo>
                  <a:pt x="1107859" y="502475"/>
                </a:lnTo>
                <a:lnTo>
                  <a:pt x="1095298" y="502932"/>
                </a:lnTo>
                <a:lnTo>
                  <a:pt x="1082128" y="496862"/>
                </a:lnTo>
                <a:lnTo>
                  <a:pt x="1069911" y="489877"/>
                </a:lnTo>
                <a:lnTo>
                  <a:pt x="1061034" y="492201"/>
                </a:lnTo>
                <a:lnTo>
                  <a:pt x="1052690" y="500278"/>
                </a:lnTo>
                <a:lnTo>
                  <a:pt x="1044486" y="504405"/>
                </a:lnTo>
                <a:lnTo>
                  <a:pt x="1036027" y="494868"/>
                </a:lnTo>
                <a:lnTo>
                  <a:pt x="1035481" y="488543"/>
                </a:lnTo>
                <a:lnTo>
                  <a:pt x="1038821" y="486067"/>
                </a:lnTo>
                <a:lnTo>
                  <a:pt x="1039964" y="481076"/>
                </a:lnTo>
                <a:lnTo>
                  <a:pt x="1060437" y="472795"/>
                </a:lnTo>
                <a:lnTo>
                  <a:pt x="1080719" y="473773"/>
                </a:lnTo>
                <a:lnTo>
                  <a:pt x="1100201" y="480606"/>
                </a:lnTo>
                <a:lnTo>
                  <a:pt x="1118260" y="489877"/>
                </a:lnTo>
                <a:lnTo>
                  <a:pt x="1118260" y="326224"/>
                </a:lnTo>
                <a:lnTo>
                  <a:pt x="1110386" y="328053"/>
                </a:lnTo>
                <a:lnTo>
                  <a:pt x="1106538" y="321144"/>
                </a:lnTo>
                <a:lnTo>
                  <a:pt x="1105535" y="316788"/>
                </a:lnTo>
                <a:lnTo>
                  <a:pt x="1108824" y="315010"/>
                </a:lnTo>
                <a:lnTo>
                  <a:pt x="1110386" y="311429"/>
                </a:lnTo>
                <a:lnTo>
                  <a:pt x="1122019" y="310159"/>
                </a:lnTo>
                <a:lnTo>
                  <a:pt x="1134630" y="308394"/>
                </a:lnTo>
                <a:lnTo>
                  <a:pt x="1147305" y="307809"/>
                </a:lnTo>
                <a:lnTo>
                  <a:pt x="1159103" y="310019"/>
                </a:lnTo>
                <a:lnTo>
                  <a:pt x="1159103" y="307809"/>
                </a:lnTo>
                <a:lnTo>
                  <a:pt x="1159103" y="299161"/>
                </a:lnTo>
                <a:lnTo>
                  <a:pt x="1159103" y="297472"/>
                </a:lnTo>
                <a:lnTo>
                  <a:pt x="1159103" y="296468"/>
                </a:lnTo>
                <a:lnTo>
                  <a:pt x="1150950" y="297472"/>
                </a:lnTo>
                <a:lnTo>
                  <a:pt x="1142390" y="295313"/>
                </a:lnTo>
                <a:lnTo>
                  <a:pt x="1136573" y="289687"/>
                </a:lnTo>
                <a:lnTo>
                  <a:pt x="1135976" y="285242"/>
                </a:lnTo>
                <a:lnTo>
                  <a:pt x="1139329" y="283552"/>
                </a:lnTo>
                <a:lnTo>
                  <a:pt x="1140472" y="280111"/>
                </a:lnTo>
                <a:lnTo>
                  <a:pt x="1146149" y="281762"/>
                </a:lnTo>
                <a:lnTo>
                  <a:pt x="1152525" y="280111"/>
                </a:lnTo>
                <a:lnTo>
                  <a:pt x="1152880" y="280022"/>
                </a:lnTo>
                <a:lnTo>
                  <a:pt x="1159103" y="279704"/>
                </a:lnTo>
                <a:lnTo>
                  <a:pt x="1159103" y="265734"/>
                </a:lnTo>
                <a:lnTo>
                  <a:pt x="1159103" y="261797"/>
                </a:lnTo>
                <a:lnTo>
                  <a:pt x="1140472" y="261797"/>
                </a:lnTo>
                <a:lnTo>
                  <a:pt x="1136573" y="254749"/>
                </a:lnTo>
                <a:lnTo>
                  <a:pt x="1135976" y="250494"/>
                </a:lnTo>
                <a:lnTo>
                  <a:pt x="1139329" y="248615"/>
                </a:lnTo>
                <a:lnTo>
                  <a:pt x="1139685" y="247510"/>
                </a:lnTo>
                <a:lnTo>
                  <a:pt x="1140472" y="245135"/>
                </a:lnTo>
                <a:lnTo>
                  <a:pt x="1159103" y="245135"/>
                </a:lnTo>
                <a:lnTo>
                  <a:pt x="1159103" y="218033"/>
                </a:lnTo>
                <a:lnTo>
                  <a:pt x="1159103" y="97878"/>
                </a:lnTo>
                <a:lnTo>
                  <a:pt x="1148334" y="98717"/>
                </a:lnTo>
                <a:lnTo>
                  <a:pt x="1146238" y="98971"/>
                </a:lnTo>
                <a:lnTo>
                  <a:pt x="1146238" y="139598"/>
                </a:lnTo>
                <a:lnTo>
                  <a:pt x="1146238" y="168986"/>
                </a:lnTo>
                <a:lnTo>
                  <a:pt x="1135583" y="168859"/>
                </a:lnTo>
                <a:lnTo>
                  <a:pt x="1124546" y="169468"/>
                </a:lnTo>
                <a:lnTo>
                  <a:pt x="1113828" y="168656"/>
                </a:lnTo>
                <a:lnTo>
                  <a:pt x="1104163" y="164274"/>
                </a:lnTo>
                <a:lnTo>
                  <a:pt x="1111300" y="152069"/>
                </a:lnTo>
                <a:lnTo>
                  <a:pt x="1115212" y="149796"/>
                </a:lnTo>
                <a:lnTo>
                  <a:pt x="1122299" y="145681"/>
                </a:lnTo>
                <a:lnTo>
                  <a:pt x="1134732" y="142417"/>
                </a:lnTo>
                <a:lnTo>
                  <a:pt x="1146238" y="139598"/>
                </a:lnTo>
                <a:lnTo>
                  <a:pt x="1146238" y="98971"/>
                </a:lnTo>
                <a:lnTo>
                  <a:pt x="1137602" y="99961"/>
                </a:lnTo>
                <a:lnTo>
                  <a:pt x="1126985" y="101688"/>
                </a:lnTo>
                <a:lnTo>
                  <a:pt x="1116571" y="103974"/>
                </a:lnTo>
                <a:lnTo>
                  <a:pt x="1116571" y="102044"/>
                </a:lnTo>
                <a:lnTo>
                  <a:pt x="1116571" y="94449"/>
                </a:lnTo>
                <a:lnTo>
                  <a:pt x="1126680" y="90665"/>
                </a:lnTo>
                <a:lnTo>
                  <a:pt x="1137234" y="88468"/>
                </a:lnTo>
                <a:lnTo>
                  <a:pt x="1148080" y="87464"/>
                </a:lnTo>
                <a:lnTo>
                  <a:pt x="1159103" y="87299"/>
                </a:lnTo>
                <a:lnTo>
                  <a:pt x="1159103" y="76022"/>
                </a:lnTo>
                <a:lnTo>
                  <a:pt x="1159103" y="58318"/>
                </a:lnTo>
                <a:lnTo>
                  <a:pt x="1132814" y="56565"/>
                </a:lnTo>
                <a:lnTo>
                  <a:pt x="1090422" y="52895"/>
                </a:lnTo>
                <a:lnTo>
                  <a:pt x="1090422" y="247510"/>
                </a:lnTo>
                <a:lnTo>
                  <a:pt x="1090422" y="265734"/>
                </a:lnTo>
                <a:lnTo>
                  <a:pt x="1088504" y="265734"/>
                </a:lnTo>
                <a:lnTo>
                  <a:pt x="1088504" y="399211"/>
                </a:lnTo>
                <a:lnTo>
                  <a:pt x="1088504" y="422198"/>
                </a:lnTo>
                <a:lnTo>
                  <a:pt x="1065885" y="433260"/>
                </a:lnTo>
                <a:lnTo>
                  <a:pt x="1043432" y="446239"/>
                </a:lnTo>
                <a:lnTo>
                  <a:pt x="1020432" y="454482"/>
                </a:lnTo>
                <a:lnTo>
                  <a:pt x="996238" y="451358"/>
                </a:lnTo>
                <a:lnTo>
                  <a:pt x="996238" y="430530"/>
                </a:lnTo>
                <a:lnTo>
                  <a:pt x="1006551" y="429399"/>
                </a:lnTo>
                <a:lnTo>
                  <a:pt x="1017079" y="430809"/>
                </a:lnTo>
                <a:lnTo>
                  <a:pt x="1021994" y="429399"/>
                </a:lnTo>
                <a:lnTo>
                  <a:pt x="1027201" y="427913"/>
                </a:lnTo>
                <a:lnTo>
                  <a:pt x="1036345" y="413867"/>
                </a:lnTo>
                <a:lnTo>
                  <a:pt x="1049566" y="411048"/>
                </a:lnTo>
                <a:lnTo>
                  <a:pt x="1062215" y="403504"/>
                </a:lnTo>
                <a:lnTo>
                  <a:pt x="1074966" y="397484"/>
                </a:lnTo>
                <a:lnTo>
                  <a:pt x="1088504" y="399211"/>
                </a:lnTo>
                <a:lnTo>
                  <a:pt x="1088504" y="265734"/>
                </a:lnTo>
                <a:lnTo>
                  <a:pt x="1080757" y="265734"/>
                </a:lnTo>
                <a:lnTo>
                  <a:pt x="1080757" y="335330"/>
                </a:lnTo>
                <a:lnTo>
                  <a:pt x="1080757" y="361988"/>
                </a:lnTo>
                <a:lnTo>
                  <a:pt x="1073924" y="361937"/>
                </a:lnTo>
                <a:lnTo>
                  <a:pt x="1066787" y="362559"/>
                </a:lnTo>
                <a:lnTo>
                  <a:pt x="1060043" y="361772"/>
                </a:lnTo>
                <a:lnTo>
                  <a:pt x="1054430" y="357543"/>
                </a:lnTo>
                <a:lnTo>
                  <a:pt x="1058062" y="345808"/>
                </a:lnTo>
                <a:lnTo>
                  <a:pt x="1065034" y="339839"/>
                </a:lnTo>
                <a:lnTo>
                  <a:pt x="1073277" y="337172"/>
                </a:lnTo>
                <a:lnTo>
                  <a:pt x="1080757" y="335330"/>
                </a:lnTo>
                <a:lnTo>
                  <a:pt x="1080757" y="265734"/>
                </a:lnTo>
                <a:lnTo>
                  <a:pt x="1040879" y="265734"/>
                </a:lnTo>
                <a:lnTo>
                  <a:pt x="1040879" y="247510"/>
                </a:lnTo>
                <a:lnTo>
                  <a:pt x="1090422" y="247510"/>
                </a:lnTo>
                <a:lnTo>
                  <a:pt x="1090422" y="52895"/>
                </a:lnTo>
                <a:lnTo>
                  <a:pt x="1080096" y="51993"/>
                </a:lnTo>
                <a:lnTo>
                  <a:pt x="1080096" y="136994"/>
                </a:lnTo>
                <a:lnTo>
                  <a:pt x="1078064" y="148475"/>
                </a:lnTo>
                <a:lnTo>
                  <a:pt x="1071740" y="149796"/>
                </a:lnTo>
                <a:lnTo>
                  <a:pt x="1065898" y="144754"/>
                </a:lnTo>
                <a:lnTo>
                  <a:pt x="1065669" y="144475"/>
                </a:lnTo>
                <a:lnTo>
                  <a:pt x="1060157" y="137744"/>
                </a:lnTo>
                <a:lnTo>
                  <a:pt x="1054163" y="133184"/>
                </a:lnTo>
                <a:lnTo>
                  <a:pt x="1058113" y="129057"/>
                </a:lnTo>
                <a:lnTo>
                  <a:pt x="1063688" y="123240"/>
                </a:lnTo>
                <a:lnTo>
                  <a:pt x="1070013" y="126619"/>
                </a:lnTo>
                <a:lnTo>
                  <a:pt x="1076452" y="130467"/>
                </a:lnTo>
                <a:lnTo>
                  <a:pt x="1080096" y="136994"/>
                </a:lnTo>
                <a:lnTo>
                  <a:pt x="1080096" y="51993"/>
                </a:lnTo>
                <a:lnTo>
                  <a:pt x="1062443" y="50469"/>
                </a:lnTo>
                <a:lnTo>
                  <a:pt x="1062443" y="85877"/>
                </a:lnTo>
                <a:lnTo>
                  <a:pt x="1048029" y="102044"/>
                </a:lnTo>
                <a:lnTo>
                  <a:pt x="1043152" y="99237"/>
                </a:lnTo>
                <a:lnTo>
                  <a:pt x="1037805" y="92544"/>
                </a:lnTo>
                <a:lnTo>
                  <a:pt x="1033221" y="84543"/>
                </a:lnTo>
                <a:lnTo>
                  <a:pt x="1032040" y="81483"/>
                </a:lnTo>
                <a:lnTo>
                  <a:pt x="1032040" y="213766"/>
                </a:lnTo>
                <a:lnTo>
                  <a:pt x="1018489" y="216674"/>
                </a:lnTo>
                <a:lnTo>
                  <a:pt x="1004214" y="218033"/>
                </a:lnTo>
                <a:lnTo>
                  <a:pt x="990219" y="216649"/>
                </a:lnTo>
                <a:lnTo>
                  <a:pt x="977557" y="211302"/>
                </a:lnTo>
                <a:lnTo>
                  <a:pt x="985266" y="202742"/>
                </a:lnTo>
                <a:lnTo>
                  <a:pt x="995540" y="200837"/>
                </a:lnTo>
                <a:lnTo>
                  <a:pt x="1006817" y="201726"/>
                </a:lnTo>
                <a:lnTo>
                  <a:pt x="1017524" y="201549"/>
                </a:lnTo>
                <a:lnTo>
                  <a:pt x="1021626" y="204228"/>
                </a:lnTo>
                <a:lnTo>
                  <a:pt x="1026274" y="205079"/>
                </a:lnTo>
                <a:lnTo>
                  <a:pt x="1030173" y="207213"/>
                </a:lnTo>
                <a:lnTo>
                  <a:pt x="1032040" y="213766"/>
                </a:lnTo>
                <a:lnTo>
                  <a:pt x="1032040" y="81483"/>
                </a:lnTo>
                <a:lnTo>
                  <a:pt x="1030630" y="77825"/>
                </a:lnTo>
                <a:lnTo>
                  <a:pt x="1037170" y="76022"/>
                </a:lnTo>
                <a:lnTo>
                  <a:pt x="1047356" y="77609"/>
                </a:lnTo>
                <a:lnTo>
                  <a:pt x="1057135" y="81318"/>
                </a:lnTo>
                <a:lnTo>
                  <a:pt x="1062443" y="85877"/>
                </a:lnTo>
                <a:lnTo>
                  <a:pt x="1062443" y="50469"/>
                </a:lnTo>
                <a:lnTo>
                  <a:pt x="1055992" y="49898"/>
                </a:lnTo>
                <a:lnTo>
                  <a:pt x="1049172" y="47345"/>
                </a:lnTo>
                <a:lnTo>
                  <a:pt x="1041895" y="45402"/>
                </a:lnTo>
                <a:lnTo>
                  <a:pt x="1035113" y="42659"/>
                </a:lnTo>
                <a:lnTo>
                  <a:pt x="1029804" y="37668"/>
                </a:lnTo>
                <a:lnTo>
                  <a:pt x="1032040" y="31623"/>
                </a:lnTo>
                <a:lnTo>
                  <a:pt x="1036027" y="30708"/>
                </a:lnTo>
                <a:lnTo>
                  <a:pt x="1039964" y="30708"/>
                </a:lnTo>
                <a:lnTo>
                  <a:pt x="1069009" y="36944"/>
                </a:lnTo>
                <a:lnTo>
                  <a:pt x="1098638" y="41529"/>
                </a:lnTo>
                <a:lnTo>
                  <a:pt x="1128712" y="44627"/>
                </a:lnTo>
                <a:lnTo>
                  <a:pt x="1159103" y="46456"/>
                </a:lnTo>
                <a:lnTo>
                  <a:pt x="1159103" y="30708"/>
                </a:lnTo>
                <a:lnTo>
                  <a:pt x="1159103" y="1130"/>
                </a:lnTo>
                <a:close/>
              </a:path>
              <a:path w="1697989" h="522604">
                <a:moveTo>
                  <a:pt x="1697812" y="277380"/>
                </a:moveTo>
                <a:lnTo>
                  <a:pt x="1696745" y="271754"/>
                </a:lnTo>
                <a:lnTo>
                  <a:pt x="1694586" y="260337"/>
                </a:lnTo>
                <a:lnTo>
                  <a:pt x="1691474" y="243903"/>
                </a:lnTo>
                <a:lnTo>
                  <a:pt x="1691436" y="239052"/>
                </a:lnTo>
                <a:lnTo>
                  <a:pt x="1691195" y="210121"/>
                </a:lnTo>
                <a:lnTo>
                  <a:pt x="1691322" y="191947"/>
                </a:lnTo>
                <a:lnTo>
                  <a:pt x="1691678" y="180581"/>
                </a:lnTo>
                <a:lnTo>
                  <a:pt x="1692605" y="150596"/>
                </a:lnTo>
                <a:lnTo>
                  <a:pt x="1692656" y="145376"/>
                </a:lnTo>
                <a:lnTo>
                  <a:pt x="1692452" y="124510"/>
                </a:lnTo>
                <a:lnTo>
                  <a:pt x="1692414" y="121056"/>
                </a:lnTo>
                <a:lnTo>
                  <a:pt x="1692414" y="120700"/>
                </a:lnTo>
                <a:lnTo>
                  <a:pt x="1689074" y="75768"/>
                </a:lnTo>
                <a:lnTo>
                  <a:pt x="1668856" y="17462"/>
                </a:lnTo>
                <a:lnTo>
                  <a:pt x="1658734" y="11772"/>
                </a:lnTo>
                <a:lnTo>
                  <a:pt x="1658734" y="215684"/>
                </a:lnTo>
                <a:lnTo>
                  <a:pt x="1658734" y="215811"/>
                </a:lnTo>
                <a:lnTo>
                  <a:pt x="1655356" y="230111"/>
                </a:lnTo>
                <a:lnTo>
                  <a:pt x="1638655" y="239052"/>
                </a:lnTo>
                <a:lnTo>
                  <a:pt x="1629587" y="237998"/>
                </a:lnTo>
                <a:lnTo>
                  <a:pt x="1624736" y="236842"/>
                </a:lnTo>
                <a:lnTo>
                  <a:pt x="1624736" y="413550"/>
                </a:lnTo>
                <a:lnTo>
                  <a:pt x="1615706" y="419620"/>
                </a:lnTo>
                <a:lnTo>
                  <a:pt x="1602016" y="422071"/>
                </a:lnTo>
                <a:lnTo>
                  <a:pt x="1588122" y="424014"/>
                </a:lnTo>
                <a:lnTo>
                  <a:pt x="1578483" y="428574"/>
                </a:lnTo>
                <a:lnTo>
                  <a:pt x="1572437" y="443344"/>
                </a:lnTo>
                <a:lnTo>
                  <a:pt x="1567522" y="462178"/>
                </a:lnTo>
                <a:lnTo>
                  <a:pt x="1559788" y="473608"/>
                </a:lnTo>
                <a:lnTo>
                  <a:pt x="1545297" y="466166"/>
                </a:lnTo>
                <a:lnTo>
                  <a:pt x="1535353" y="415899"/>
                </a:lnTo>
                <a:lnTo>
                  <a:pt x="1540611" y="370598"/>
                </a:lnTo>
                <a:lnTo>
                  <a:pt x="1552155" y="326783"/>
                </a:lnTo>
                <a:lnTo>
                  <a:pt x="1561084" y="281038"/>
                </a:lnTo>
                <a:lnTo>
                  <a:pt x="1573199" y="270040"/>
                </a:lnTo>
                <a:lnTo>
                  <a:pt x="1585061" y="263144"/>
                </a:lnTo>
                <a:lnTo>
                  <a:pt x="1595818" y="260337"/>
                </a:lnTo>
                <a:lnTo>
                  <a:pt x="1604581" y="261632"/>
                </a:lnTo>
                <a:lnTo>
                  <a:pt x="1608124" y="266941"/>
                </a:lnTo>
                <a:lnTo>
                  <a:pt x="1613700" y="278155"/>
                </a:lnTo>
                <a:lnTo>
                  <a:pt x="1619224" y="289344"/>
                </a:lnTo>
                <a:lnTo>
                  <a:pt x="1622628" y="294640"/>
                </a:lnTo>
                <a:lnTo>
                  <a:pt x="1620634" y="321500"/>
                </a:lnTo>
                <a:lnTo>
                  <a:pt x="1615198" y="343242"/>
                </a:lnTo>
                <a:lnTo>
                  <a:pt x="1613992" y="370408"/>
                </a:lnTo>
                <a:lnTo>
                  <a:pt x="1624736" y="413550"/>
                </a:lnTo>
                <a:lnTo>
                  <a:pt x="1624736" y="236842"/>
                </a:lnTo>
                <a:lnTo>
                  <a:pt x="1618983" y="235470"/>
                </a:lnTo>
                <a:lnTo>
                  <a:pt x="1615795" y="233743"/>
                </a:lnTo>
                <a:lnTo>
                  <a:pt x="1609852" y="230505"/>
                </a:lnTo>
                <a:lnTo>
                  <a:pt x="1608429" y="227926"/>
                </a:lnTo>
                <a:lnTo>
                  <a:pt x="1605229" y="222110"/>
                </a:lnTo>
                <a:lnTo>
                  <a:pt x="1604314" y="210121"/>
                </a:lnTo>
                <a:lnTo>
                  <a:pt x="1607045" y="199021"/>
                </a:lnTo>
                <a:lnTo>
                  <a:pt x="1616519" y="191947"/>
                </a:lnTo>
                <a:lnTo>
                  <a:pt x="1635861" y="191985"/>
                </a:lnTo>
                <a:lnTo>
                  <a:pt x="1651393" y="201231"/>
                </a:lnTo>
                <a:lnTo>
                  <a:pt x="1658734" y="215684"/>
                </a:lnTo>
                <a:lnTo>
                  <a:pt x="1658734" y="11772"/>
                </a:lnTo>
                <a:lnTo>
                  <a:pt x="1638007" y="88"/>
                </a:lnTo>
                <a:lnTo>
                  <a:pt x="1630781" y="0"/>
                </a:lnTo>
                <a:lnTo>
                  <a:pt x="1624037" y="1727"/>
                </a:lnTo>
                <a:lnTo>
                  <a:pt x="1617687" y="4978"/>
                </a:lnTo>
                <a:lnTo>
                  <a:pt x="1611642" y="9423"/>
                </a:lnTo>
                <a:lnTo>
                  <a:pt x="1622806" y="19011"/>
                </a:lnTo>
                <a:lnTo>
                  <a:pt x="1632013" y="30378"/>
                </a:lnTo>
                <a:lnTo>
                  <a:pt x="1638731" y="43230"/>
                </a:lnTo>
                <a:lnTo>
                  <a:pt x="1642452" y="57277"/>
                </a:lnTo>
                <a:lnTo>
                  <a:pt x="1622666" y="75768"/>
                </a:lnTo>
                <a:lnTo>
                  <a:pt x="1597761" y="71691"/>
                </a:lnTo>
                <a:lnTo>
                  <a:pt x="1571193" y="61734"/>
                </a:lnTo>
                <a:lnTo>
                  <a:pt x="1563535" y="62001"/>
                </a:lnTo>
                <a:lnTo>
                  <a:pt x="1563535" y="207759"/>
                </a:lnTo>
                <a:lnTo>
                  <a:pt x="1562277" y="219049"/>
                </a:lnTo>
                <a:lnTo>
                  <a:pt x="1559648" y="225171"/>
                </a:lnTo>
                <a:lnTo>
                  <a:pt x="1554137" y="227609"/>
                </a:lnTo>
                <a:lnTo>
                  <a:pt x="1547126" y="227926"/>
                </a:lnTo>
                <a:lnTo>
                  <a:pt x="1540027" y="227698"/>
                </a:lnTo>
                <a:lnTo>
                  <a:pt x="1514995" y="196291"/>
                </a:lnTo>
                <a:lnTo>
                  <a:pt x="1514983" y="195872"/>
                </a:lnTo>
                <a:lnTo>
                  <a:pt x="1521129" y="190246"/>
                </a:lnTo>
                <a:lnTo>
                  <a:pt x="1561236" y="196202"/>
                </a:lnTo>
                <a:lnTo>
                  <a:pt x="1563535" y="207759"/>
                </a:lnTo>
                <a:lnTo>
                  <a:pt x="1563535" y="62001"/>
                </a:lnTo>
                <a:lnTo>
                  <a:pt x="1546440" y="62585"/>
                </a:lnTo>
                <a:lnTo>
                  <a:pt x="1546440" y="100863"/>
                </a:lnTo>
                <a:lnTo>
                  <a:pt x="1537512" y="108991"/>
                </a:lnTo>
                <a:lnTo>
                  <a:pt x="1528800" y="116319"/>
                </a:lnTo>
                <a:lnTo>
                  <a:pt x="1519123" y="120700"/>
                </a:lnTo>
                <a:lnTo>
                  <a:pt x="1507337" y="120002"/>
                </a:lnTo>
                <a:lnTo>
                  <a:pt x="1498968" y="111328"/>
                </a:lnTo>
                <a:lnTo>
                  <a:pt x="1491449" y="102831"/>
                </a:lnTo>
                <a:lnTo>
                  <a:pt x="1486954" y="93370"/>
                </a:lnTo>
                <a:lnTo>
                  <a:pt x="1487639" y="81813"/>
                </a:lnTo>
                <a:lnTo>
                  <a:pt x="1498028" y="69888"/>
                </a:lnTo>
                <a:lnTo>
                  <a:pt x="1511515" y="64998"/>
                </a:lnTo>
                <a:lnTo>
                  <a:pt x="1525981" y="62382"/>
                </a:lnTo>
                <a:lnTo>
                  <a:pt x="1539290" y="57277"/>
                </a:lnTo>
                <a:lnTo>
                  <a:pt x="1538884" y="56730"/>
                </a:lnTo>
                <a:lnTo>
                  <a:pt x="1538782" y="56527"/>
                </a:lnTo>
                <a:lnTo>
                  <a:pt x="1538605" y="56172"/>
                </a:lnTo>
                <a:lnTo>
                  <a:pt x="1538287" y="55626"/>
                </a:lnTo>
                <a:lnTo>
                  <a:pt x="1520520" y="43929"/>
                </a:lnTo>
                <a:lnTo>
                  <a:pt x="1516875" y="38849"/>
                </a:lnTo>
                <a:lnTo>
                  <a:pt x="1507248" y="25438"/>
                </a:lnTo>
                <a:lnTo>
                  <a:pt x="1502918" y="21132"/>
                </a:lnTo>
                <a:lnTo>
                  <a:pt x="1490040" y="8343"/>
                </a:lnTo>
                <a:lnTo>
                  <a:pt x="1478940" y="5524"/>
                </a:lnTo>
                <a:lnTo>
                  <a:pt x="1478940" y="168490"/>
                </a:lnTo>
                <a:lnTo>
                  <a:pt x="1473542" y="179730"/>
                </a:lnTo>
                <a:lnTo>
                  <a:pt x="1463560" y="189611"/>
                </a:lnTo>
                <a:lnTo>
                  <a:pt x="1449946" y="195884"/>
                </a:lnTo>
                <a:lnTo>
                  <a:pt x="1433664" y="196291"/>
                </a:lnTo>
                <a:lnTo>
                  <a:pt x="1427492" y="188429"/>
                </a:lnTo>
                <a:lnTo>
                  <a:pt x="1425092" y="178777"/>
                </a:lnTo>
                <a:lnTo>
                  <a:pt x="1424419" y="169456"/>
                </a:lnTo>
                <a:lnTo>
                  <a:pt x="1424355" y="168478"/>
                </a:lnTo>
                <a:lnTo>
                  <a:pt x="1423225" y="158699"/>
                </a:lnTo>
                <a:lnTo>
                  <a:pt x="1428940" y="152615"/>
                </a:lnTo>
                <a:lnTo>
                  <a:pt x="1439710" y="147929"/>
                </a:lnTo>
                <a:lnTo>
                  <a:pt x="1451991" y="145376"/>
                </a:lnTo>
                <a:lnTo>
                  <a:pt x="1462227" y="145694"/>
                </a:lnTo>
                <a:lnTo>
                  <a:pt x="1467192" y="150596"/>
                </a:lnTo>
                <a:lnTo>
                  <a:pt x="1473530" y="156108"/>
                </a:lnTo>
                <a:lnTo>
                  <a:pt x="1478394" y="162115"/>
                </a:lnTo>
                <a:lnTo>
                  <a:pt x="1478940" y="168490"/>
                </a:lnTo>
                <a:lnTo>
                  <a:pt x="1478940" y="5524"/>
                </a:lnTo>
                <a:lnTo>
                  <a:pt x="1460487" y="825"/>
                </a:lnTo>
                <a:lnTo>
                  <a:pt x="1426921" y="825"/>
                </a:lnTo>
                <a:lnTo>
                  <a:pt x="1426921" y="83261"/>
                </a:lnTo>
                <a:lnTo>
                  <a:pt x="1426794" y="95186"/>
                </a:lnTo>
                <a:lnTo>
                  <a:pt x="1425155" y="107911"/>
                </a:lnTo>
                <a:lnTo>
                  <a:pt x="1415630" y="115557"/>
                </a:lnTo>
                <a:lnTo>
                  <a:pt x="1403096" y="119481"/>
                </a:lnTo>
                <a:lnTo>
                  <a:pt x="1398536" y="120154"/>
                </a:lnTo>
                <a:lnTo>
                  <a:pt x="1398536" y="484073"/>
                </a:lnTo>
                <a:lnTo>
                  <a:pt x="1367536" y="445147"/>
                </a:lnTo>
                <a:lnTo>
                  <a:pt x="1367536" y="412775"/>
                </a:lnTo>
                <a:lnTo>
                  <a:pt x="1342999" y="389648"/>
                </a:lnTo>
                <a:lnTo>
                  <a:pt x="1332699" y="354901"/>
                </a:lnTo>
                <a:lnTo>
                  <a:pt x="1328051" y="314274"/>
                </a:lnTo>
                <a:lnTo>
                  <a:pt x="1330261" y="275145"/>
                </a:lnTo>
                <a:lnTo>
                  <a:pt x="1336509" y="242214"/>
                </a:lnTo>
                <a:lnTo>
                  <a:pt x="1343710" y="221030"/>
                </a:lnTo>
                <a:lnTo>
                  <a:pt x="1343774" y="220827"/>
                </a:lnTo>
                <a:lnTo>
                  <a:pt x="1344002" y="220192"/>
                </a:lnTo>
                <a:lnTo>
                  <a:pt x="1343545" y="220560"/>
                </a:lnTo>
                <a:lnTo>
                  <a:pt x="1343507" y="220687"/>
                </a:lnTo>
                <a:lnTo>
                  <a:pt x="1343088" y="220827"/>
                </a:lnTo>
                <a:lnTo>
                  <a:pt x="1335620" y="220345"/>
                </a:lnTo>
                <a:lnTo>
                  <a:pt x="1327505" y="221030"/>
                </a:lnTo>
                <a:lnTo>
                  <a:pt x="1320038" y="220103"/>
                </a:lnTo>
                <a:lnTo>
                  <a:pt x="1314564" y="214782"/>
                </a:lnTo>
                <a:lnTo>
                  <a:pt x="1317548" y="204152"/>
                </a:lnTo>
                <a:lnTo>
                  <a:pt x="1317650" y="190246"/>
                </a:lnTo>
                <a:lnTo>
                  <a:pt x="1318399" y="180162"/>
                </a:lnTo>
                <a:lnTo>
                  <a:pt x="1324406" y="170332"/>
                </a:lnTo>
                <a:lnTo>
                  <a:pt x="1333919" y="169456"/>
                </a:lnTo>
                <a:lnTo>
                  <a:pt x="1345806" y="169837"/>
                </a:lnTo>
                <a:lnTo>
                  <a:pt x="1357033" y="171881"/>
                </a:lnTo>
                <a:lnTo>
                  <a:pt x="1364564" y="175958"/>
                </a:lnTo>
                <a:lnTo>
                  <a:pt x="1363916" y="184937"/>
                </a:lnTo>
                <a:lnTo>
                  <a:pt x="1362519" y="194462"/>
                </a:lnTo>
                <a:lnTo>
                  <a:pt x="1359382" y="204152"/>
                </a:lnTo>
                <a:lnTo>
                  <a:pt x="1353616" y="213004"/>
                </a:lnTo>
                <a:lnTo>
                  <a:pt x="1361401" y="212191"/>
                </a:lnTo>
                <a:lnTo>
                  <a:pt x="1369161" y="213055"/>
                </a:lnTo>
                <a:lnTo>
                  <a:pt x="1376489" y="215811"/>
                </a:lnTo>
                <a:lnTo>
                  <a:pt x="1382839" y="220560"/>
                </a:lnTo>
                <a:lnTo>
                  <a:pt x="1382928" y="280263"/>
                </a:lnTo>
                <a:lnTo>
                  <a:pt x="1384985" y="330428"/>
                </a:lnTo>
                <a:lnTo>
                  <a:pt x="1388757" y="380352"/>
                </a:lnTo>
                <a:lnTo>
                  <a:pt x="1398536" y="484073"/>
                </a:lnTo>
                <a:lnTo>
                  <a:pt x="1398536" y="120154"/>
                </a:lnTo>
                <a:lnTo>
                  <a:pt x="1392402" y="121056"/>
                </a:lnTo>
                <a:lnTo>
                  <a:pt x="1383144" y="113372"/>
                </a:lnTo>
                <a:lnTo>
                  <a:pt x="1375181" y="101244"/>
                </a:lnTo>
                <a:lnTo>
                  <a:pt x="1370990" y="86639"/>
                </a:lnTo>
                <a:lnTo>
                  <a:pt x="1373085" y="71501"/>
                </a:lnTo>
                <a:lnTo>
                  <a:pt x="1379016" y="65303"/>
                </a:lnTo>
                <a:lnTo>
                  <a:pt x="1385316" y="59791"/>
                </a:lnTo>
                <a:lnTo>
                  <a:pt x="1392885" y="56527"/>
                </a:lnTo>
                <a:lnTo>
                  <a:pt x="1402613" y="57137"/>
                </a:lnTo>
                <a:lnTo>
                  <a:pt x="1410639" y="65938"/>
                </a:lnTo>
                <a:lnTo>
                  <a:pt x="1420139" y="74079"/>
                </a:lnTo>
                <a:lnTo>
                  <a:pt x="1426921" y="83261"/>
                </a:lnTo>
                <a:lnTo>
                  <a:pt x="1426921" y="825"/>
                </a:lnTo>
                <a:lnTo>
                  <a:pt x="1362329" y="825"/>
                </a:lnTo>
                <a:lnTo>
                  <a:pt x="1326400" y="12369"/>
                </a:lnTo>
                <a:lnTo>
                  <a:pt x="1325930" y="12484"/>
                </a:lnTo>
                <a:lnTo>
                  <a:pt x="1325930" y="74841"/>
                </a:lnTo>
                <a:lnTo>
                  <a:pt x="1324889" y="86131"/>
                </a:lnTo>
                <a:lnTo>
                  <a:pt x="1310030" y="94589"/>
                </a:lnTo>
                <a:lnTo>
                  <a:pt x="1307058" y="116751"/>
                </a:lnTo>
                <a:lnTo>
                  <a:pt x="1296492" y="124510"/>
                </a:lnTo>
                <a:lnTo>
                  <a:pt x="1282966" y="121119"/>
                </a:lnTo>
                <a:lnTo>
                  <a:pt x="1271117" y="109791"/>
                </a:lnTo>
                <a:lnTo>
                  <a:pt x="1259662" y="98348"/>
                </a:lnTo>
                <a:lnTo>
                  <a:pt x="1251432" y="85712"/>
                </a:lnTo>
                <a:lnTo>
                  <a:pt x="1247267" y="71691"/>
                </a:lnTo>
                <a:lnTo>
                  <a:pt x="1247267" y="69888"/>
                </a:lnTo>
                <a:lnTo>
                  <a:pt x="1247762" y="55359"/>
                </a:lnTo>
                <a:lnTo>
                  <a:pt x="1259827" y="42291"/>
                </a:lnTo>
                <a:lnTo>
                  <a:pt x="1277061" y="38849"/>
                </a:lnTo>
                <a:lnTo>
                  <a:pt x="1295095" y="42100"/>
                </a:lnTo>
                <a:lnTo>
                  <a:pt x="1309573" y="49085"/>
                </a:lnTo>
                <a:lnTo>
                  <a:pt x="1318907" y="62039"/>
                </a:lnTo>
                <a:lnTo>
                  <a:pt x="1325930" y="74841"/>
                </a:lnTo>
                <a:lnTo>
                  <a:pt x="1325930" y="12484"/>
                </a:lnTo>
                <a:lnTo>
                  <a:pt x="1287843" y="21132"/>
                </a:lnTo>
                <a:lnTo>
                  <a:pt x="1247990" y="19824"/>
                </a:lnTo>
                <a:lnTo>
                  <a:pt x="1208151" y="1143"/>
                </a:lnTo>
                <a:lnTo>
                  <a:pt x="1217955" y="65303"/>
                </a:lnTo>
                <a:lnTo>
                  <a:pt x="1218069" y="65938"/>
                </a:lnTo>
                <a:lnTo>
                  <a:pt x="1224546" y="87960"/>
                </a:lnTo>
                <a:lnTo>
                  <a:pt x="1224407" y="107276"/>
                </a:lnTo>
                <a:lnTo>
                  <a:pt x="1247533" y="127419"/>
                </a:lnTo>
                <a:lnTo>
                  <a:pt x="1223479" y="147929"/>
                </a:lnTo>
                <a:lnTo>
                  <a:pt x="1223454" y="148120"/>
                </a:lnTo>
                <a:lnTo>
                  <a:pt x="1231646" y="197751"/>
                </a:lnTo>
                <a:lnTo>
                  <a:pt x="1245196" y="201269"/>
                </a:lnTo>
                <a:lnTo>
                  <a:pt x="1257388" y="204990"/>
                </a:lnTo>
                <a:lnTo>
                  <a:pt x="1266342" y="210832"/>
                </a:lnTo>
                <a:lnTo>
                  <a:pt x="1269987" y="220192"/>
                </a:lnTo>
                <a:lnTo>
                  <a:pt x="1270101" y="221030"/>
                </a:lnTo>
                <a:lnTo>
                  <a:pt x="1265085" y="241693"/>
                </a:lnTo>
                <a:lnTo>
                  <a:pt x="1257020" y="263537"/>
                </a:lnTo>
                <a:lnTo>
                  <a:pt x="1249426" y="285546"/>
                </a:lnTo>
                <a:lnTo>
                  <a:pt x="1245743" y="307098"/>
                </a:lnTo>
                <a:lnTo>
                  <a:pt x="1248054" y="350151"/>
                </a:lnTo>
                <a:lnTo>
                  <a:pt x="1254290" y="413588"/>
                </a:lnTo>
                <a:lnTo>
                  <a:pt x="1260640" y="477012"/>
                </a:lnTo>
                <a:lnTo>
                  <a:pt x="1263332" y="520014"/>
                </a:lnTo>
                <a:lnTo>
                  <a:pt x="1326908" y="515531"/>
                </a:lnTo>
                <a:lnTo>
                  <a:pt x="1365250" y="511327"/>
                </a:lnTo>
                <a:lnTo>
                  <a:pt x="1390167" y="505358"/>
                </a:lnTo>
                <a:lnTo>
                  <a:pt x="1394104" y="507834"/>
                </a:lnTo>
                <a:lnTo>
                  <a:pt x="1411262" y="517512"/>
                </a:lnTo>
                <a:lnTo>
                  <a:pt x="1415161" y="520014"/>
                </a:lnTo>
                <a:lnTo>
                  <a:pt x="1439951" y="522147"/>
                </a:lnTo>
                <a:lnTo>
                  <a:pt x="1462620" y="519734"/>
                </a:lnTo>
                <a:lnTo>
                  <a:pt x="1477340" y="506374"/>
                </a:lnTo>
                <a:lnTo>
                  <a:pt x="1477378" y="505358"/>
                </a:lnTo>
                <a:lnTo>
                  <a:pt x="1478076" y="484073"/>
                </a:lnTo>
                <a:lnTo>
                  <a:pt x="1478356" y="475691"/>
                </a:lnTo>
                <a:lnTo>
                  <a:pt x="1455267" y="328663"/>
                </a:lnTo>
                <a:lnTo>
                  <a:pt x="1447584" y="282168"/>
                </a:lnTo>
                <a:lnTo>
                  <a:pt x="1458645" y="253276"/>
                </a:lnTo>
                <a:lnTo>
                  <a:pt x="1478000" y="238353"/>
                </a:lnTo>
                <a:lnTo>
                  <a:pt x="1495196" y="233743"/>
                </a:lnTo>
                <a:lnTo>
                  <a:pt x="1508480" y="245783"/>
                </a:lnTo>
                <a:lnTo>
                  <a:pt x="1505369" y="256895"/>
                </a:lnTo>
                <a:lnTo>
                  <a:pt x="1502981" y="267792"/>
                </a:lnTo>
                <a:lnTo>
                  <a:pt x="1501241" y="278485"/>
                </a:lnTo>
                <a:lnTo>
                  <a:pt x="1500047" y="289013"/>
                </a:lnTo>
                <a:lnTo>
                  <a:pt x="1503400" y="294640"/>
                </a:lnTo>
                <a:lnTo>
                  <a:pt x="1506143" y="300596"/>
                </a:lnTo>
                <a:lnTo>
                  <a:pt x="1504315" y="309981"/>
                </a:lnTo>
                <a:lnTo>
                  <a:pt x="1505458" y="318858"/>
                </a:lnTo>
                <a:lnTo>
                  <a:pt x="1503070" y="324078"/>
                </a:lnTo>
                <a:lnTo>
                  <a:pt x="1499730" y="327660"/>
                </a:lnTo>
                <a:lnTo>
                  <a:pt x="1507909" y="377418"/>
                </a:lnTo>
                <a:lnTo>
                  <a:pt x="1520774" y="425234"/>
                </a:lnTo>
                <a:lnTo>
                  <a:pt x="1532750" y="472465"/>
                </a:lnTo>
                <a:lnTo>
                  <a:pt x="1538287" y="520509"/>
                </a:lnTo>
                <a:lnTo>
                  <a:pt x="1624279" y="520014"/>
                </a:lnTo>
                <a:lnTo>
                  <a:pt x="1655546" y="495655"/>
                </a:lnTo>
                <a:lnTo>
                  <a:pt x="1653146" y="473608"/>
                </a:lnTo>
                <a:lnTo>
                  <a:pt x="1648955" y="435127"/>
                </a:lnTo>
                <a:lnTo>
                  <a:pt x="1652625" y="378028"/>
                </a:lnTo>
                <a:lnTo>
                  <a:pt x="1650644" y="271754"/>
                </a:lnTo>
                <a:lnTo>
                  <a:pt x="1660550" y="274167"/>
                </a:lnTo>
                <a:lnTo>
                  <a:pt x="1670545" y="276961"/>
                </a:lnTo>
                <a:lnTo>
                  <a:pt x="1680845" y="280263"/>
                </a:lnTo>
                <a:lnTo>
                  <a:pt x="1691627" y="284200"/>
                </a:lnTo>
                <a:lnTo>
                  <a:pt x="1697812" y="277380"/>
                </a:lnTo>
                <a:close/>
              </a:path>
            </a:pathLst>
          </a:custGeom>
          <a:solidFill>
            <a:srgbClr val="C82254"/>
          </a:solidFill>
        </p:spPr>
        <p:txBody>
          <a:bodyPr wrap="square" lIns="0" tIns="0" rIns="0" bIns="0" rtlCol="0"/>
          <a:lstStyle/>
          <a:p>
            <a:endParaRPr sz="1632"/>
          </a:p>
        </p:txBody>
      </p:sp>
      <p:pic>
        <p:nvPicPr>
          <p:cNvPr id="30" name="bg object 30"/>
          <p:cNvPicPr/>
          <p:nvPr/>
        </p:nvPicPr>
        <p:blipFill>
          <a:blip r:embed="rId9" cstate="print"/>
          <a:stretch>
            <a:fillRect/>
          </a:stretch>
        </p:blipFill>
        <p:spPr>
          <a:xfrm>
            <a:off x="6229381" y="1965328"/>
            <a:ext cx="404706" cy="221875"/>
          </a:xfrm>
          <a:prstGeom prst="rect">
            <a:avLst/>
          </a:prstGeom>
        </p:spPr>
      </p:pic>
      <p:pic>
        <p:nvPicPr>
          <p:cNvPr id="31" name="bg object 31"/>
          <p:cNvPicPr/>
          <p:nvPr/>
        </p:nvPicPr>
        <p:blipFill>
          <a:blip r:embed="rId10" cstate="print"/>
          <a:stretch>
            <a:fillRect/>
          </a:stretch>
        </p:blipFill>
        <p:spPr>
          <a:xfrm>
            <a:off x="6657673" y="2032315"/>
            <a:ext cx="147997" cy="150760"/>
          </a:xfrm>
          <a:prstGeom prst="rect">
            <a:avLst/>
          </a:prstGeom>
        </p:spPr>
      </p:pic>
      <p:pic>
        <p:nvPicPr>
          <p:cNvPr id="32" name="bg object 32"/>
          <p:cNvPicPr/>
          <p:nvPr/>
        </p:nvPicPr>
        <p:blipFill>
          <a:blip r:embed="rId11" cstate="print"/>
          <a:stretch>
            <a:fillRect/>
          </a:stretch>
        </p:blipFill>
        <p:spPr>
          <a:xfrm>
            <a:off x="6831916" y="1982039"/>
            <a:ext cx="85662" cy="201041"/>
          </a:xfrm>
          <a:prstGeom prst="rect">
            <a:avLst/>
          </a:prstGeom>
        </p:spPr>
      </p:pic>
      <p:pic>
        <p:nvPicPr>
          <p:cNvPr id="33" name="bg object 33"/>
          <p:cNvPicPr/>
          <p:nvPr/>
        </p:nvPicPr>
        <p:blipFill>
          <a:blip r:embed="rId12" cstate="print"/>
          <a:stretch>
            <a:fillRect/>
          </a:stretch>
        </p:blipFill>
        <p:spPr>
          <a:xfrm>
            <a:off x="6945309" y="2029205"/>
            <a:ext cx="160537" cy="158361"/>
          </a:xfrm>
          <a:prstGeom prst="rect">
            <a:avLst/>
          </a:prstGeom>
        </p:spPr>
      </p:pic>
      <p:sp>
        <p:nvSpPr>
          <p:cNvPr id="34" name="bg object 34"/>
          <p:cNvSpPr/>
          <p:nvPr/>
        </p:nvSpPr>
        <p:spPr>
          <a:xfrm>
            <a:off x="5064705" y="1663874"/>
            <a:ext cx="2036585" cy="251057"/>
          </a:xfrm>
          <a:custGeom>
            <a:avLst/>
            <a:gdLst/>
            <a:ahLst/>
            <a:cxnLst/>
            <a:rect l="l" t="t" r="r" b="b"/>
            <a:pathLst>
              <a:path w="1786254" h="276860">
                <a:moveTo>
                  <a:pt x="232371" y="6438"/>
                </a:moveTo>
                <a:lnTo>
                  <a:pt x="224167" y="25"/>
                </a:lnTo>
                <a:lnTo>
                  <a:pt x="8140" y="25"/>
                </a:lnTo>
                <a:lnTo>
                  <a:pt x="0" y="6438"/>
                </a:lnTo>
                <a:lnTo>
                  <a:pt x="0" y="32715"/>
                </a:lnTo>
                <a:lnTo>
                  <a:pt x="8140" y="39128"/>
                </a:lnTo>
                <a:lnTo>
                  <a:pt x="94551" y="39128"/>
                </a:lnTo>
                <a:lnTo>
                  <a:pt x="94551" y="269163"/>
                </a:lnTo>
                <a:lnTo>
                  <a:pt x="102146" y="276771"/>
                </a:lnTo>
                <a:lnTo>
                  <a:pt x="129578" y="276771"/>
                </a:lnTo>
                <a:lnTo>
                  <a:pt x="137769" y="269163"/>
                </a:lnTo>
                <a:lnTo>
                  <a:pt x="137769" y="39128"/>
                </a:lnTo>
                <a:lnTo>
                  <a:pt x="214833" y="39128"/>
                </a:lnTo>
                <a:lnTo>
                  <a:pt x="224167" y="39128"/>
                </a:lnTo>
                <a:lnTo>
                  <a:pt x="232371" y="32715"/>
                </a:lnTo>
                <a:lnTo>
                  <a:pt x="232371" y="6438"/>
                </a:lnTo>
                <a:close/>
              </a:path>
              <a:path w="1786254" h="276860">
                <a:moveTo>
                  <a:pt x="481647" y="244081"/>
                </a:moveTo>
                <a:lnTo>
                  <a:pt x="474091" y="237667"/>
                </a:lnTo>
                <a:lnTo>
                  <a:pt x="311188" y="237667"/>
                </a:lnTo>
                <a:lnTo>
                  <a:pt x="311188" y="158826"/>
                </a:lnTo>
                <a:lnTo>
                  <a:pt x="454228" y="158826"/>
                </a:lnTo>
                <a:lnTo>
                  <a:pt x="461822" y="152412"/>
                </a:lnTo>
                <a:lnTo>
                  <a:pt x="461822" y="126123"/>
                </a:lnTo>
                <a:lnTo>
                  <a:pt x="454228" y="119722"/>
                </a:lnTo>
                <a:lnTo>
                  <a:pt x="311188" y="119722"/>
                </a:lnTo>
                <a:lnTo>
                  <a:pt x="311188" y="39128"/>
                </a:lnTo>
                <a:lnTo>
                  <a:pt x="465899" y="39128"/>
                </a:lnTo>
                <a:lnTo>
                  <a:pt x="473494" y="32715"/>
                </a:lnTo>
                <a:lnTo>
                  <a:pt x="473494" y="6438"/>
                </a:lnTo>
                <a:lnTo>
                  <a:pt x="465899" y="25"/>
                </a:lnTo>
                <a:lnTo>
                  <a:pt x="275564" y="25"/>
                </a:lnTo>
                <a:lnTo>
                  <a:pt x="267957" y="6438"/>
                </a:lnTo>
                <a:lnTo>
                  <a:pt x="267957" y="269760"/>
                </a:lnTo>
                <a:lnTo>
                  <a:pt x="275005" y="276771"/>
                </a:lnTo>
                <a:lnTo>
                  <a:pt x="464159" y="276771"/>
                </a:lnTo>
                <a:lnTo>
                  <a:pt x="474091" y="276771"/>
                </a:lnTo>
                <a:lnTo>
                  <a:pt x="481647" y="270357"/>
                </a:lnTo>
                <a:lnTo>
                  <a:pt x="481647" y="244081"/>
                </a:lnTo>
                <a:close/>
              </a:path>
              <a:path w="1786254" h="276860">
                <a:moveTo>
                  <a:pt x="725157" y="244081"/>
                </a:moveTo>
                <a:lnTo>
                  <a:pt x="717550" y="237667"/>
                </a:lnTo>
                <a:lnTo>
                  <a:pt x="569252" y="237667"/>
                </a:lnTo>
                <a:lnTo>
                  <a:pt x="569252" y="7581"/>
                </a:lnTo>
                <a:lnTo>
                  <a:pt x="561047" y="25"/>
                </a:lnTo>
                <a:lnTo>
                  <a:pt x="533615" y="25"/>
                </a:lnTo>
                <a:lnTo>
                  <a:pt x="526021" y="7581"/>
                </a:lnTo>
                <a:lnTo>
                  <a:pt x="526021" y="276771"/>
                </a:lnTo>
                <a:lnTo>
                  <a:pt x="707618" y="276771"/>
                </a:lnTo>
                <a:lnTo>
                  <a:pt x="717550" y="276771"/>
                </a:lnTo>
                <a:lnTo>
                  <a:pt x="725157" y="270357"/>
                </a:lnTo>
                <a:lnTo>
                  <a:pt x="725157" y="244081"/>
                </a:lnTo>
                <a:close/>
              </a:path>
              <a:path w="1786254" h="276860">
                <a:moveTo>
                  <a:pt x="967473" y="244081"/>
                </a:moveTo>
                <a:lnTo>
                  <a:pt x="959866" y="237667"/>
                </a:lnTo>
                <a:lnTo>
                  <a:pt x="796950" y="237667"/>
                </a:lnTo>
                <a:lnTo>
                  <a:pt x="796950" y="158826"/>
                </a:lnTo>
                <a:lnTo>
                  <a:pt x="940003" y="158826"/>
                </a:lnTo>
                <a:lnTo>
                  <a:pt x="947597" y="152412"/>
                </a:lnTo>
                <a:lnTo>
                  <a:pt x="947597" y="126123"/>
                </a:lnTo>
                <a:lnTo>
                  <a:pt x="940003" y="119722"/>
                </a:lnTo>
                <a:lnTo>
                  <a:pt x="796950" y="119722"/>
                </a:lnTo>
                <a:lnTo>
                  <a:pt x="796950" y="39128"/>
                </a:lnTo>
                <a:lnTo>
                  <a:pt x="951674" y="39128"/>
                </a:lnTo>
                <a:lnTo>
                  <a:pt x="959269" y="32715"/>
                </a:lnTo>
                <a:lnTo>
                  <a:pt x="959269" y="6438"/>
                </a:lnTo>
                <a:lnTo>
                  <a:pt x="951674" y="25"/>
                </a:lnTo>
                <a:lnTo>
                  <a:pt x="761326" y="25"/>
                </a:lnTo>
                <a:lnTo>
                  <a:pt x="753732" y="6438"/>
                </a:lnTo>
                <a:lnTo>
                  <a:pt x="753732" y="269760"/>
                </a:lnTo>
                <a:lnTo>
                  <a:pt x="760742" y="276771"/>
                </a:lnTo>
                <a:lnTo>
                  <a:pt x="949934" y="276771"/>
                </a:lnTo>
                <a:lnTo>
                  <a:pt x="959866" y="276771"/>
                </a:lnTo>
                <a:lnTo>
                  <a:pt x="967473" y="270357"/>
                </a:lnTo>
                <a:lnTo>
                  <a:pt x="967473" y="244081"/>
                </a:lnTo>
                <a:close/>
              </a:path>
              <a:path w="1786254" h="276860">
                <a:moveTo>
                  <a:pt x="1208024" y="244081"/>
                </a:moveTo>
                <a:lnTo>
                  <a:pt x="1200416" y="237667"/>
                </a:lnTo>
                <a:lnTo>
                  <a:pt x="1094143" y="237667"/>
                </a:lnTo>
                <a:lnTo>
                  <a:pt x="1078915" y="235864"/>
                </a:lnTo>
                <a:lnTo>
                  <a:pt x="1066482" y="229844"/>
                </a:lnTo>
                <a:lnTo>
                  <a:pt x="1058113" y="218668"/>
                </a:lnTo>
                <a:lnTo>
                  <a:pt x="1055039" y="201447"/>
                </a:lnTo>
                <a:lnTo>
                  <a:pt x="1055039" y="77089"/>
                </a:lnTo>
                <a:lnTo>
                  <a:pt x="1057109" y="62039"/>
                </a:lnTo>
                <a:lnTo>
                  <a:pt x="1063790" y="49999"/>
                </a:lnTo>
                <a:lnTo>
                  <a:pt x="1075728" y="42011"/>
                </a:lnTo>
                <a:lnTo>
                  <a:pt x="1093597" y="39128"/>
                </a:lnTo>
                <a:lnTo>
                  <a:pt x="1193419" y="39128"/>
                </a:lnTo>
                <a:lnTo>
                  <a:pt x="1201013" y="32715"/>
                </a:lnTo>
                <a:lnTo>
                  <a:pt x="1201013" y="6438"/>
                </a:lnTo>
                <a:lnTo>
                  <a:pt x="1193419" y="25"/>
                </a:lnTo>
                <a:lnTo>
                  <a:pt x="1078395" y="25"/>
                </a:lnTo>
                <a:lnTo>
                  <a:pt x="1052703" y="5130"/>
                </a:lnTo>
                <a:lnTo>
                  <a:pt x="1031519" y="19062"/>
                </a:lnTo>
                <a:lnTo>
                  <a:pt x="1017130" y="39662"/>
                </a:lnTo>
                <a:lnTo>
                  <a:pt x="1011821" y="64820"/>
                </a:lnTo>
                <a:lnTo>
                  <a:pt x="1011821" y="210197"/>
                </a:lnTo>
                <a:lnTo>
                  <a:pt x="1016762" y="235623"/>
                </a:lnTo>
                <a:lnTo>
                  <a:pt x="1030351" y="256832"/>
                </a:lnTo>
                <a:lnTo>
                  <a:pt x="1050734" y="271373"/>
                </a:lnTo>
                <a:lnTo>
                  <a:pt x="1076058" y="276771"/>
                </a:lnTo>
                <a:lnTo>
                  <a:pt x="1190485" y="276771"/>
                </a:lnTo>
                <a:lnTo>
                  <a:pt x="1200416" y="276771"/>
                </a:lnTo>
                <a:lnTo>
                  <a:pt x="1208024" y="270357"/>
                </a:lnTo>
                <a:lnTo>
                  <a:pt x="1208024" y="244081"/>
                </a:lnTo>
                <a:close/>
              </a:path>
              <a:path w="1786254" h="276860">
                <a:moveTo>
                  <a:pt x="1474266" y="64236"/>
                </a:moveTo>
                <a:lnTo>
                  <a:pt x="1468869" y="39166"/>
                </a:lnTo>
                <a:lnTo>
                  <a:pt x="1454264" y="18757"/>
                </a:lnTo>
                <a:lnTo>
                  <a:pt x="1432877" y="5029"/>
                </a:lnTo>
                <a:lnTo>
                  <a:pt x="1431048" y="4673"/>
                </a:lnTo>
                <a:lnTo>
                  <a:pt x="1431048" y="71247"/>
                </a:lnTo>
                <a:lnTo>
                  <a:pt x="1431048" y="205536"/>
                </a:lnTo>
                <a:lnTo>
                  <a:pt x="1428496" y="218173"/>
                </a:lnTo>
                <a:lnTo>
                  <a:pt x="1421549" y="228358"/>
                </a:lnTo>
                <a:lnTo>
                  <a:pt x="1411325" y="235153"/>
                </a:lnTo>
                <a:lnTo>
                  <a:pt x="1398905" y="237629"/>
                </a:lnTo>
                <a:lnTo>
                  <a:pt x="1324178" y="237629"/>
                </a:lnTo>
                <a:lnTo>
                  <a:pt x="1311884" y="235153"/>
                </a:lnTo>
                <a:lnTo>
                  <a:pt x="1301864" y="228358"/>
                </a:lnTo>
                <a:lnTo>
                  <a:pt x="1295133" y="218173"/>
                </a:lnTo>
                <a:lnTo>
                  <a:pt x="1292669" y="205536"/>
                </a:lnTo>
                <a:lnTo>
                  <a:pt x="1292669" y="71247"/>
                </a:lnTo>
                <a:lnTo>
                  <a:pt x="1295146" y="58826"/>
                </a:lnTo>
                <a:lnTo>
                  <a:pt x="1301940" y="48615"/>
                </a:lnTo>
                <a:lnTo>
                  <a:pt x="1312125" y="41681"/>
                </a:lnTo>
                <a:lnTo>
                  <a:pt x="1324775" y="39141"/>
                </a:lnTo>
                <a:lnTo>
                  <a:pt x="1398905" y="39141"/>
                </a:lnTo>
                <a:lnTo>
                  <a:pt x="1411325" y="41681"/>
                </a:lnTo>
                <a:lnTo>
                  <a:pt x="1421549" y="48615"/>
                </a:lnTo>
                <a:lnTo>
                  <a:pt x="1428496" y="58826"/>
                </a:lnTo>
                <a:lnTo>
                  <a:pt x="1431048" y="71247"/>
                </a:lnTo>
                <a:lnTo>
                  <a:pt x="1431048" y="4673"/>
                </a:lnTo>
                <a:lnTo>
                  <a:pt x="1407096" y="0"/>
                </a:lnTo>
                <a:lnTo>
                  <a:pt x="1316621" y="0"/>
                </a:lnTo>
                <a:lnTo>
                  <a:pt x="1290853" y="5029"/>
                </a:lnTo>
                <a:lnTo>
                  <a:pt x="1269453" y="18757"/>
                </a:lnTo>
                <a:lnTo>
                  <a:pt x="1254848" y="39166"/>
                </a:lnTo>
                <a:lnTo>
                  <a:pt x="1249451" y="64236"/>
                </a:lnTo>
                <a:lnTo>
                  <a:pt x="1249451" y="211404"/>
                </a:lnTo>
                <a:lnTo>
                  <a:pt x="1254493" y="236626"/>
                </a:lnTo>
                <a:lnTo>
                  <a:pt x="1268285" y="257429"/>
                </a:lnTo>
                <a:lnTo>
                  <a:pt x="1288859" y="271564"/>
                </a:lnTo>
                <a:lnTo>
                  <a:pt x="1314234" y="276783"/>
                </a:lnTo>
                <a:lnTo>
                  <a:pt x="1409433" y="276783"/>
                </a:lnTo>
                <a:lnTo>
                  <a:pt x="1434592" y="271564"/>
                </a:lnTo>
                <a:lnTo>
                  <a:pt x="1455204" y="257429"/>
                </a:lnTo>
                <a:lnTo>
                  <a:pt x="1468475" y="237629"/>
                </a:lnTo>
                <a:lnTo>
                  <a:pt x="1469148" y="236626"/>
                </a:lnTo>
                <a:lnTo>
                  <a:pt x="1474266" y="211404"/>
                </a:lnTo>
                <a:lnTo>
                  <a:pt x="1474266" y="64236"/>
                </a:lnTo>
                <a:close/>
              </a:path>
              <a:path w="1786254" h="276860">
                <a:moveTo>
                  <a:pt x="1786064" y="7035"/>
                </a:moveTo>
                <a:lnTo>
                  <a:pt x="1779600" y="25"/>
                </a:lnTo>
                <a:lnTo>
                  <a:pt x="1751584" y="25"/>
                </a:lnTo>
                <a:lnTo>
                  <a:pt x="1745767" y="7035"/>
                </a:lnTo>
                <a:lnTo>
                  <a:pt x="1662849" y="123202"/>
                </a:lnTo>
                <a:lnTo>
                  <a:pt x="1580515" y="7035"/>
                </a:lnTo>
                <a:lnTo>
                  <a:pt x="1574114" y="25"/>
                </a:lnTo>
                <a:lnTo>
                  <a:pt x="1546085" y="25"/>
                </a:lnTo>
                <a:lnTo>
                  <a:pt x="1539633" y="7035"/>
                </a:lnTo>
                <a:lnTo>
                  <a:pt x="1539633" y="269163"/>
                </a:lnTo>
                <a:lnTo>
                  <a:pt x="1547228" y="276771"/>
                </a:lnTo>
                <a:lnTo>
                  <a:pt x="1574660" y="276771"/>
                </a:lnTo>
                <a:lnTo>
                  <a:pt x="1582851" y="269163"/>
                </a:lnTo>
                <a:lnTo>
                  <a:pt x="1582851" y="74752"/>
                </a:lnTo>
                <a:lnTo>
                  <a:pt x="1641233" y="156489"/>
                </a:lnTo>
                <a:lnTo>
                  <a:pt x="1651165" y="169354"/>
                </a:lnTo>
                <a:lnTo>
                  <a:pt x="1674520" y="169354"/>
                </a:lnTo>
                <a:lnTo>
                  <a:pt x="1679194" y="163487"/>
                </a:lnTo>
                <a:lnTo>
                  <a:pt x="1684413" y="156489"/>
                </a:lnTo>
                <a:lnTo>
                  <a:pt x="1742833" y="74752"/>
                </a:lnTo>
                <a:lnTo>
                  <a:pt x="1742833" y="269163"/>
                </a:lnTo>
                <a:lnTo>
                  <a:pt x="1750987" y="276771"/>
                </a:lnTo>
                <a:lnTo>
                  <a:pt x="1768525" y="276771"/>
                </a:lnTo>
                <a:lnTo>
                  <a:pt x="1778457" y="276771"/>
                </a:lnTo>
                <a:lnTo>
                  <a:pt x="1786064" y="269163"/>
                </a:lnTo>
                <a:lnTo>
                  <a:pt x="1786064" y="7035"/>
                </a:lnTo>
                <a:close/>
              </a:path>
            </a:pathLst>
          </a:custGeom>
          <a:solidFill>
            <a:srgbClr val="FFFFFF"/>
          </a:solidFill>
        </p:spPr>
        <p:txBody>
          <a:bodyPr wrap="square" lIns="0" tIns="0" rIns="0" bIns="0" rtlCol="0"/>
          <a:lstStyle/>
          <a:p>
            <a:endParaRPr sz="1632"/>
          </a:p>
        </p:txBody>
      </p:sp>
      <p:pic>
        <p:nvPicPr>
          <p:cNvPr id="35" name="bg object 35"/>
          <p:cNvPicPr/>
          <p:nvPr/>
        </p:nvPicPr>
        <p:blipFill>
          <a:blip r:embed="rId13" cstate="print"/>
          <a:stretch>
            <a:fillRect/>
          </a:stretch>
        </p:blipFill>
        <p:spPr>
          <a:xfrm>
            <a:off x="5097516" y="2406313"/>
            <a:ext cx="85604" cy="111167"/>
          </a:xfrm>
          <a:prstGeom prst="rect">
            <a:avLst/>
          </a:prstGeom>
        </p:spPr>
      </p:pic>
      <p:pic>
        <p:nvPicPr>
          <p:cNvPr id="36" name="bg object 36"/>
          <p:cNvPicPr/>
          <p:nvPr/>
        </p:nvPicPr>
        <p:blipFill>
          <a:blip r:embed="rId14" cstate="print"/>
          <a:stretch>
            <a:fillRect/>
          </a:stretch>
        </p:blipFill>
        <p:spPr>
          <a:xfrm>
            <a:off x="5261369" y="2406311"/>
            <a:ext cx="132794" cy="111167"/>
          </a:xfrm>
          <a:prstGeom prst="rect">
            <a:avLst/>
          </a:prstGeom>
        </p:spPr>
      </p:pic>
      <p:pic>
        <p:nvPicPr>
          <p:cNvPr id="37" name="bg object 37"/>
          <p:cNvPicPr/>
          <p:nvPr/>
        </p:nvPicPr>
        <p:blipFill>
          <a:blip r:embed="rId13" cstate="print"/>
          <a:stretch>
            <a:fillRect/>
          </a:stretch>
        </p:blipFill>
        <p:spPr>
          <a:xfrm>
            <a:off x="5475007" y="2406313"/>
            <a:ext cx="85604" cy="111167"/>
          </a:xfrm>
          <a:prstGeom prst="rect">
            <a:avLst/>
          </a:prstGeom>
        </p:spPr>
      </p:pic>
      <p:pic>
        <p:nvPicPr>
          <p:cNvPr id="38" name="bg object 38"/>
          <p:cNvPicPr/>
          <p:nvPr/>
        </p:nvPicPr>
        <p:blipFill>
          <a:blip r:embed="rId15" cstate="print"/>
          <a:stretch>
            <a:fillRect/>
          </a:stretch>
        </p:blipFill>
        <p:spPr>
          <a:xfrm>
            <a:off x="5640652" y="2405047"/>
            <a:ext cx="136588" cy="113229"/>
          </a:xfrm>
          <a:prstGeom prst="rect">
            <a:avLst/>
          </a:prstGeom>
        </p:spPr>
      </p:pic>
      <p:pic>
        <p:nvPicPr>
          <p:cNvPr id="39" name="bg object 39"/>
          <p:cNvPicPr/>
          <p:nvPr/>
        </p:nvPicPr>
        <p:blipFill>
          <a:blip r:embed="rId16" cstate="print"/>
          <a:stretch>
            <a:fillRect/>
          </a:stretch>
        </p:blipFill>
        <p:spPr>
          <a:xfrm>
            <a:off x="5861247" y="2406311"/>
            <a:ext cx="117084" cy="112273"/>
          </a:xfrm>
          <a:prstGeom prst="rect">
            <a:avLst/>
          </a:prstGeom>
        </p:spPr>
      </p:pic>
      <p:sp>
        <p:nvSpPr>
          <p:cNvPr id="40" name="bg object 40"/>
          <p:cNvSpPr/>
          <p:nvPr/>
        </p:nvSpPr>
        <p:spPr>
          <a:xfrm>
            <a:off x="6058338" y="2406311"/>
            <a:ext cx="223713" cy="111708"/>
          </a:xfrm>
          <a:custGeom>
            <a:avLst/>
            <a:gdLst/>
            <a:ahLst/>
            <a:cxnLst/>
            <a:rect l="l" t="t" r="r" b="b"/>
            <a:pathLst>
              <a:path w="196214" h="123189">
                <a:moveTo>
                  <a:pt x="94830" y="0"/>
                </a:moveTo>
                <a:lnTo>
                  <a:pt x="0" y="0"/>
                </a:lnTo>
                <a:lnTo>
                  <a:pt x="0" y="24130"/>
                </a:lnTo>
                <a:lnTo>
                  <a:pt x="32486" y="24130"/>
                </a:lnTo>
                <a:lnTo>
                  <a:pt x="32486" y="123190"/>
                </a:lnTo>
                <a:lnTo>
                  <a:pt x="62357" y="123190"/>
                </a:lnTo>
                <a:lnTo>
                  <a:pt x="62357" y="24130"/>
                </a:lnTo>
                <a:lnTo>
                  <a:pt x="94830" y="24130"/>
                </a:lnTo>
                <a:lnTo>
                  <a:pt x="94830" y="0"/>
                </a:lnTo>
                <a:close/>
              </a:path>
              <a:path w="196214" h="123189">
                <a:moveTo>
                  <a:pt x="195605" y="0"/>
                </a:moveTo>
                <a:lnTo>
                  <a:pt x="165747" y="0"/>
                </a:lnTo>
                <a:lnTo>
                  <a:pt x="165747" y="122593"/>
                </a:lnTo>
                <a:lnTo>
                  <a:pt x="195605" y="122593"/>
                </a:lnTo>
                <a:lnTo>
                  <a:pt x="195605" y="0"/>
                </a:lnTo>
                <a:close/>
              </a:path>
            </a:pathLst>
          </a:custGeom>
          <a:solidFill>
            <a:srgbClr val="FFFFFF"/>
          </a:solidFill>
        </p:spPr>
        <p:txBody>
          <a:bodyPr wrap="square" lIns="0" tIns="0" rIns="0" bIns="0" rtlCol="0"/>
          <a:lstStyle/>
          <a:p>
            <a:endParaRPr sz="1632"/>
          </a:p>
        </p:txBody>
      </p:sp>
      <p:pic>
        <p:nvPicPr>
          <p:cNvPr id="41" name="bg object 41"/>
          <p:cNvPicPr/>
          <p:nvPr/>
        </p:nvPicPr>
        <p:blipFill>
          <a:blip r:embed="rId17" cstate="print"/>
          <a:stretch>
            <a:fillRect/>
          </a:stretch>
        </p:blipFill>
        <p:spPr>
          <a:xfrm>
            <a:off x="6359207" y="2406311"/>
            <a:ext cx="141757" cy="111167"/>
          </a:xfrm>
          <a:prstGeom prst="rect">
            <a:avLst/>
          </a:prstGeom>
        </p:spPr>
      </p:pic>
      <p:pic>
        <p:nvPicPr>
          <p:cNvPr id="42" name="bg object 42"/>
          <p:cNvPicPr/>
          <p:nvPr/>
        </p:nvPicPr>
        <p:blipFill>
          <a:blip r:embed="rId18" cstate="print"/>
          <a:stretch>
            <a:fillRect/>
          </a:stretch>
        </p:blipFill>
        <p:spPr>
          <a:xfrm>
            <a:off x="6578813" y="2406313"/>
            <a:ext cx="85604" cy="111167"/>
          </a:xfrm>
          <a:prstGeom prst="rect">
            <a:avLst/>
          </a:prstGeom>
        </p:spPr>
      </p:pic>
      <p:pic>
        <p:nvPicPr>
          <p:cNvPr id="43" name="bg object 43"/>
          <p:cNvPicPr/>
          <p:nvPr/>
        </p:nvPicPr>
        <p:blipFill>
          <a:blip r:embed="rId13" cstate="print"/>
          <a:stretch>
            <a:fillRect/>
          </a:stretch>
        </p:blipFill>
        <p:spPr>
          <a:xfrm>
            <a:off x="5097516" y="2576945"/>
            <a:ext cx="85604" cy="111167"/>
          </a:xfrm>
          <a:prstGeom prst="rect">
            <a:avLst/>
          </a:prstGeom>
        </p:spPr>
      </p:pic>
      <p:pic>
        <p:nvPicPr>
          <p:cNvPr id="44" name="bg object 44"/>
          <p:cNvPicPr/>
          <p:nvPr/>
        </p:nvPicPr>
        <p:blipFill>
          <a:blip r:embed="rId19" cstate="print"/>
          <a:stretch>
            <a:fillRect/>
          </a:stretch>
        </p:blipFill>
        <p:spPr>
          <a:xfrm>
            <a:off x="5269413" y="2576948"/>
            <a:ext cx="125627" cy="111167"/>
          </a:xfrm>
          <a:prstGeom prst="rect">
            <a:avLst/>
          </a:prstGeom>
        </p:spPr>
      </p:pic>
      <p:pic>
        <p:nvPicPr>
          <p:cNvPr id="45" name="bg object 45"/>
          <p:cNvPicPr/>
          <p:nvPr/>
        </p:nvPicPr>
        <p:blipFill>
          <a:blip r:embed="rId16" cstate="print"/>
          <a:stretch>
            <a:fillRect/>
          </a:stretch>
        </p:blipFill>
        <p:spPr>
          <a:xfrm>
            <a:off x="5456881" y="2576943"/>
            <a:ext cx="117084" cy="112273"/>
          </a:xfrm>
          <a:prstGeom prst="rect">
            <a:avLst/>
          </a:prstGeom>
        </p:spPr>
      </p:pic>
      <p:pic>
        <p:nvPicPr>
          <p:cNvPr id="46" name="bg object 46"/>
          <p:cNvPicPr/>
          <p:nvPr/>
        </p:nvPicPr>
        <p:blipFill>
          <a:blip r:embed="rId20" cstate="print"/>
          <a:stretch>
            <a:fillRect/>
          </a:stretch>
        </p:blipFill>
        <p:spPr>
          <a:xfrm>
            <a:off x="5640652" y="2575680"/>
            <a:ext cx="136588" cy="113229"/>
          </a:xfrm>
          <a:prstGeom prst="rect">
            <a:avLst/>
          </a:prstGeom>
        </p:spPr>
      </p:pic>
      <p:pic>
        <p:nvPicPr>
          <p:cNvPr id="47" name="bg object 47"/>
          <p:cNvPicPr/>
          <p:nvPr/>
        </p:nvPicPr>
        <p:blipFill>
          <a:blip r:embed="rId21" cstate="print"/>
          <a:stretch>
            <a:fillRect/>
          </a:stretch>
        </p:blipFill>
        <p:spPr>
          <a:xfrm>
            <a:off x="5847924" y="2576945"/>
            <a:ext cx="140569" cy="111167"/>
          </a:xfrm>
          <a:prstGeom prst="rect">
            <a:avLst/>
          </a:prstGeom>
        </p:spPr>
      </p:pic>
      <p:sp>
        <p:nvSpPr>
          <p:cNvPr id="48" name="bg object 48"/>
          <p:cNvSpPr/>
          <p:nvPr/>
        </p:nvSpPr>
        <p:spPr>
          <a:xfrm>
            <a:off x="6058338" y="2576937"/>
            <a:ext cx="223713" cy="112285"/>
          </a:xfrm>
          <a:custGeom>
            <a:avLst/>
            <a:gdLst/>
            <a:ahLst/>
            <a:cxnLst/>
            <a:rect l="l" t="t" r="r" b="b"/>
            <a:pathLst>
              <a:path w="196214" h="123825">
                <a:moveTo>
                  <a:pt x="94830" y="12"/>
                </a:moveTo>
                <a:lnTo>
                  <a:pt x="0" y="12"/>
                </a:lnTo>
                <a:lnTo>
                  <a:pt x="0" y="24142"/>
                </a:lnTo>
                <a:lnTo>
                  <a:pt x="32486" y="24142"/>
                </a:lnTo>
                <a:lnTo>
                  <a:pt x="32486" y="123202"/>
                </a:lnTo>
                <a:lnTo>
                  <a:pt x="62357" y="123202"/>
                </a:lnTo>
                <a:lnTo>
                  <a:pt x="62357" y="24142"/>
                </a:lnTo>
                <a:lnTo>
                  <a:pt x="94830" y="24142"/>
                </a:lnTo>
                <a:lnTo>
                  <a:pt x="94830" y="12"/>
                </a:lnTo>
                <a:close/>
              </a:path>
              <a:path w="196214" h="123825">
                <a:moveTo>
                  <a:pt x="195605" y="0"/>
                </a:moveTo>
                <a:lnTo>
                  <a:pt x="165747" y="0"/>
                </a:lnTo>
                <a:lnTo>
                  <a:pt x="165747" y="122593"/>
                </a:lnTo>
                <a:lnTo>
                  <a:pt x="195605" y="122593"/>
                </a:lnTo>
                <a:lnTo>
                  <a:pt x="195605" y="0"/>
                </a:lnTo>
                <a:close/>
              </a:path>
            </a:pathLst>
          </a:custGeom>
          <a:solidFill>
            <a:srgbClr val="FFFFFF"/>
          </a:solidFill>
        </p:spPr>
        <p:txBody>
          <a:bodyPr wrap="square" lIns="0" tIns="0" rIns="0" bIns="0" rtlCol="0"/>
          <a:lstStyle/>
          <a:p>
            <a:endParaRPr sz="1632"/>
          </a:p>
        </p:txBody>
      </p:sp>
      <p:pic>
        <p:nvPicPr>
          <p:cNvPr id="49" name="bg object 49"/>
          <p:cNvPicPr/>
          <p:nvPr/>
        </p:nvPicPr>
        <p:blipFill>
          <a:blip r:embed="rId22" cstate="print"/>
          <a:stretch>
            <a:fillRect/>
          </a:stretch>
        </p:blipFill>
        <p:spPr>
          <a:xfrm>
            <a:off x="6358412" y="2575361"/>
            <a:ext cx="143350" cy="113862"/>
          </a:xfrm>
          <a:prstGeom prst="rect">
            <a:avLst/>
          </a:prstGeom>
        </p:spPr>
      </p:pic>
      <p:pic>
        <p:nvPicPr>
          <p:cNvPr id="50" name="bg object 50"/>
          <p:cNvPicPr/>
          <p:nvPr/>
        </p:nvPicPr>
        <p:blipFill>
          <a:blip r:embed="rId23" cstate="print"/>
          <a:stretch>
            <a:fillRect/>
          </a:stretch>
        </p:blipFill>
        <p:spPr>
          <a:xfrm>
            <a:off x="6559103" y="2576943"/>
            <a:ext cx="125033" cy="111167"/>
          </a:xfrm>
          <a:prstGeom prst="rect">
            <a:avLst/>
          </a:prstGeom>
        </p:spPr>
      </p:pic>
      <p:sp>
        <p:nvSpPr>
          <p:cNvPr id="2" name="Holder 2"/>
          <p:cNvSpPr>
            <a:spLocks noGrp="1"/>
          </p:cNvSpPr>
          <p:nvPr>
            <p:ph type="title"/>
          </p:nvPr>
        </p:nvSpPr>
        <p:spPr>
          <a:xfrm>
            <a:off x="857250" y="4441762"/>
            <a:ext cx="10515600" cy="1325563"/>
          </a:xfrm>
        </p:spPr>
        <p:txBody>
          <a:bodyPr lIns="0" tIns="0" rIns="0" bIns="0"/>
          <a:lstStyle>
            <a:lvl1pPr algn="ctr">
              <a:defRPr sz="2902" b="1" i="0">
                <a:solidFill>
                  <a:schemeClr val="bg1"/>
                </a:solidFill>
                <a:latin typeface="Tahoma"/>
                <a:cs typeface="Tahoma"/>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
        <p:nvSpPr>
          <p:cNvPr id="7" name="Holder 3">
            <a:extLst>
              <a:ext uri="{FF2B5EF4-FFF2-40B4-BE49-F238E27FC236}">
                <a16:creationId xmlns:a16="http://schemas.microsoft.com/office/drawing/2014/main" id="{A4EBDED5-35DF-1C89-D3AD-15F2B93A8298}"/>
              </a:ext>
            </a:extLst>
          </p:cNvPr>
          <p:cNvSpPr>
            <a:spLocks noGrp="1"/>
          </p:cNvSpPr>
          <p:nvPr>
            <p:ph type="dt" sz="half" idx="6"/>
          </p:nvPr>
        </p:nvSpPr>
        <p:spPr>
          <a:xfrm>
            <a:off x="777240" y="6413320"/>
            <a:ext cx="2804160" cy="251183"/>
          </a:xfrm>
          <a:noFill/>
        </p:spPr>
        <p:txBody>
          <a:bodyPr lIns="0" tIns="0" rIns="0" bIns="0"/>
          <a:lstStyle>
            <a:lvl1pPr algn="l">
              <a:defRPr>
                <a:solidFill>
                  <a:schemeClr val="tx1">
                    <a:tint val="75000"/>
                  </a:schemeClr>
                </a:solidFill>
                <a:latin typeface="+mn-lt"/>
              </a:defRPr>
            </a:lvl1pPr>
          </a:lstStyle>
          <a:p>
            <a:r>
              <a:rPr lang="fr-FR"/>
              <a:t>29/05/2025</a:t>
            </a:r>
            <a:endParaRPr lang="en-US" dirty="0"/>
          </a:p>
        </p:txBody>
      </p:sp>
    </p:spTree>
    <p:extLst>
      <p:ext uri="{BB962C8B-B14F-4D97-AF65-F5344CB8AC3E}">
        <p14:creationId xmlns:p14="http://schemas.microsoft.com/office/powerpoint/2010/main" val="2530650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Only">
    <p:bg>
      <p:bgPr>
        <a:gradFill flip="none" rotWithShape="1">
          <a:gsLst>
            <a:gs pos="65000">
              <a:srgbClr val="C71748"/>
            </a:gs>
            <a:gs pos="0">
              <a:srgbClr val="C82254"/>
            </a:gs>
            <a:gs pos="65000">
              <a:srgbClr val="C82254"/>
            </a:gs>
            <a:gs pos="65000">
              <a:srgbClr val="C6C6C6"/>
            </a:gs>
            <a:gs pos="100000">
              <a:srgbClr val="C6C6C6"/>
            </a:gs>
          </a:gsLst>
          <a:lin ang="5400000" scaled="1"/>
          <a:tileRect/>
        </a:gradFill>
        <a:effectLst/>
      </p:bgPr>
    </p:bg>
    <p:spTree>
      <p:nvGrpSpPr>
        <p:cNvPr id="1" name=""/>
        <p:cNvGrpSpPr/>
        <p:nvPr/>
      </p:nvGrpSpPr>
      <p:grpSpPr>
        <a:xfrm>
          <a:off x="0" y="0"/>
          <a:ext cx="0" cy="0"/>
          <a:chOff x="0" y="0"/>
          <a:chExt cx="0" cy="0"/>
        </a:xfrm>
      </p:grpSpPr>
      <p:sp>
        <p:nvSpPr>
          <p:cNvPr id="17" name="bg object 17"/>
          <p:cNvSpPr/>
          <p:nvPr userDrawn="1"/>
        </p:nvSpPr>
        <p:spPr>
          <a:xfrm flipV="1">
            <a:off x="46335" y="4465473"/>
            <a:ext cx="12145665" cy="41458"/>
          </a:xfrm>
          <a:custGeom>
            <a:avLst/>
            <a:gdLst/>
            <a:ahLst/>
            <a:cxnLst/>
            <a:rect l="l" t="t" r="r" b="b"/>
            <a:pathLst>
              <a:path w="1972310" h="17145">
                <a:moveTo>
                  <a:pt x="1972043" y="0"/>
                </a:moveTo>
                <a:lnTo>
                  <a:pt x="0" y="0"/>
                </a:lnTo>
                <a:lnTo>
                  <a:pt x="0" y="16954"/>
                </a:lnTo>
                <a:lnTo>
                  <a:pt x="1972043" y="16954"/>
                </a:lnTo>
                <a:lnTo>
                  <a:pt x="1972043" y="0"/>
                </a:lnTo>
                <a:close/>
              </a:path>
            </a:pathLst>
          </a:custGeom>
          <a:solidFill>
            <a:srgbClr val="FFFFFF"/>
          </a:solidFill>
        </p:spPr>
        <p:txBody>
          <a:bodyPr wrap="square" lIns="0" tIns="0" rIns="0" bIns="0" rtlCol="0"/>
          <a:lstStyle/>
          <a:p>
            <a:endParaRPr sz="1632"/>
          </a:p>
        </p:txBody>
      </p:sp>
    </p:spTree>
    <p:extLst>
      <p:ext uri="{BB962C8B-B14F-4D97-AF65-F5344CB8AC3E}">
        <p14:creationId xmlns:p14="http://schemas.microsoft.com/office/powerpoint/2010/main" val="986188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a:xfrm>
            <a:off x="609600" y="6377940"/>
            <a:ext cx="2804160" cy="251183"/>
          </a:xfrm>
          <a:noFill/>
        </p:spPr>
        <p:txBody>
          <a:bodyPr lIns="0" tIns="0" rIns="0" bIns="0"/>
          <a:lstStyle>
            <a:lvl1pPr algn="l">
              <a:defRPr>
                <a:solidFill>
                  <a:schemeClr val="tx1">
                    <a:tint val="75000"/>
                  </a:schemeClr>
                </a:solidFill>
                <a:latin typeface="+mn-lt"/>
              </a:defRPr>
            </a:lvl1pPr>
          </a:lstStyle>
          <a:p>
            <a:r>
              <a:rPr lang="fr-FR"/>
              <a:t>29/05/2025</a:t>
            </a:r>
            <a:endParaRPr lang="en-US" dirty="0"/>
          </a:p>
        </p:txBody>
      </p:sp>
      <p:sp>
        <p:nvSpPr>
          <p:cNvPr id="4" name="Holder 4"/>
          <p:cNvSpPr>
            <a:spLocks noGrp="1"/>
          </p:cNvSpPr>
          <p:nvPr>
            <p:ph type="sldNum" sz="quarter" idx="7"/>
          </p:nvPr>
        </p:nvSpPr>
        <p:spPr>
          <a:xfrm>
            <a:off x="11048095" y="6377940"/>
            <a:ext cx="534305" cy="251183"/>
          </a:xfrm>
          <a:solidFill>
            <a:srgbClr val="C82254"/>
          </a:solidFill>
        </p:spPr>
        <p:txBody>
          <a:bodyPr lIns="0" tIns="0" rIns="0" bIns="0"/>
          <a:lstStyle>
            <a:lvl1pPr algn="ctr">
              <a:defRPr>
                <a:solidFill>
                  <a:schemeClr val="bg1"/>
                </a:solidFill>
                <a:latin typeface="+mn-lt"/>
              </a:defRPr>
            </a:lvl1pPr>
          </a:lstStyle>
          <a:p>
            <a:fld id="{B6F15528-21DE-4FAA-801E-634DDDAF4B2B}" type="slidenum">
              <a:rPr lang="fr-FR" smtClean="0"/>
              <a:pPr/>
              <a:t>‹N°›</a:t>
            </a:fld>
            <a:endParaRPr lang="fr-FR" dirty="0"/>
          </a:p>
        </p:txBody>
      </p:sp>
      <p:sp>
        <p:nvSpPr>
          <p:cNvPr id="5" name="Holder 2">
            <a:extLst>
              <a:ext uri="{FF2B5EF4-FFF2-40B4-BE49-F238E27FC236}">
                <a16:creationId xmlns:a16="http://schemas.microsoft.com/office/drawing/2014/main" id="{D45C708F-A433-69EF-FB82-346A8426C8E1}"/>
              </a:ext>
            </a:extLst>
          </p:cNvPr>
          <p:cNvSpPr>
            <a:spLocks noGrp="1"/>
          </p:cNvSpPr>
          <p:nvPr>
            <p:ph type="title"/>
          </p:nvPr>
        </p:nvSpPr>
        <p:spPr>
          <a:xfrm>
            <a:off x="970147" y="872366"/>
            <a:ext cx="10612253" cy="852787"/>
          </a:xfrm>
        </p:spPr>
        <p:txBody>
          <a:bodyPr lIns="0" tIns="0" rIns="0" bIns="0"/>
          <a:lstStyle>
            <a:lvl1pPr>
              <a:defRPr sz="2902" b="1" i="0">
                <a:solidFill>
                  <a:schemeClr val="tx1"/>
                </a:solidFill>
                <a:latin typeface="Tahoma"/>
                <a:cs typeface="Tahoma"/>
              </a:defRPr>
            </a:lvl1pPr>
          </a:lstStyle>
          <a:p>
            <a:endParaRPr dirty="0"/>
          </a:p>
        </p:txBody>
      </p:sp>
      <p:sp>
        <p:nvSpPr>
          <p:cNvPr id="6" name="Rectangle 5">
            <a:extLst>
              <a:ext uri="{FF2B5EF4-FFF2-40B4-BE49-F238E27FC236}">
                <a16:creationId xmlns:a16="http://schemas.microsoft.com/office/drawing/2014/main" id="{3A1F7FBB-6CF1-17A6-8174-93328A7C57E3}"/>
              </a:ext>
            </a:extLst>
          </p:cNvPr>
          <p:cNvSpPr/>
          <p:nvPr userDrawn="1"/>
        </p:nvSpPr>
        <p:spPr>
          <a:xfrm>
            <a:off x="622632" y="872365"/>
            <a:ext cx="173758" cy="898278"/>
          </a:xfrm>
          <a:prstGeom prst="rect">
            <a:avLst/>
          </a:prstGeom>
          <a:solidFill>
            <a:srgbClr val="C822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32"/>
          </a:p>
        </p:txBody>
      </p:sp>
    </p:spTree>
    <p:extLst>
      <p:ext uri="{BB962C8B-B14F-4D97-AF65-F5344CB8AC3E}">
        <p14:creationId xmlns:p14="http://schemas.microsoft.com/office/powerpoint/2010/main" val="1982081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a:xfrm>
            <a:off x="609600" y="6377940"/>
            <a:ext cx="2804160" cy="251183"/>
          </a:xfrm>
          <a:noFill/>
        </p:spPr>
        <p:txBody>
          <a:bodyPr lIns="0" tIns="0" rIns="0" bIns="0"/>
          <a:lstStyle>
            <a:lvl1pPr algn="l">
              <a:defRPr>
                <a:solidFill>
                  <a:schemeClr val="tx1">
                    <a:tint val="75000"/>
                  </a:schemeClr>
                </a:solidFill>
                <a:latin typeface="+mn-lt"/>
              </a:defRPr>
            </a:lvl1pPr>
          </a:lstStyle>
          <a:p>
            <a:r>
              <a:rPr lang="fr-FR"/>
              <a:t>29/05/2025</a:t>
            </a:r>
            <a:endParaRPr lang="en-US" dirty="0"/>
          </a:p>
        </p:txBody>
      </p:sp>
      <p:sp>
        <p:nvSpPr>
          <p:cNvPr id="4" name="Holder 4"/>
          <p:cNvSpPr>
            <a:spLocks noGrp="1"/>
          </p:cNvSpPr>
          <p:nvPr>
            <p:ph type="sldNum" sz="quarter" idx="7"/>
          </p:nvPr>
        </p:nvSpPr>
        <p:spPr>
          <a:xfrm>
            <a:off x="11048095" y="6377940"/>
            <a:ext cx="534305" cy="251183"/>
          </a:xfrm>
          <a:solidFill>
            <a:srgbClr val="C82254"/>
          </a:solidFill>
        </p:spPr>
        <p:txBody>
          <a:bodyPr lIns="0" tIns="0" rIns="0" bIns="0"/>
          <a:lstStyle>
            <a:lvl1pPr algn="ctr">
              <a:defRPr>
                <a:solidFill>
                  <a:schemeClr val="bg1"/>
                </a:solidFill>
                <a:latin typeface="+mn-lt"/>
              </a:defRPr>
            </a:lvl1pPr>
          </a:lstStyle>
          <a:p>
            <a:fld id="{B6F15528-21DE-4FAA-801E-634DDDAF4B2B}" type="slidenum">
              <a:rPr lang="fr-FR" smtClean="0"/>
              <a:pPr/>
              <a:t>‹N°›</a:t>
            </a:fld>
            <a:endParaRPr lang="fr-FR" dirty="0"/>
          </a:p>
        </p:txBody>
      </p:sp>
      <p:sp>
        <p:nvSpPr>
          <p:cNvPr id="5" name="Holder 2">
            <a:extLst>
              <a:ext uri="{FF2B5EF4-FFF2-40B4-BE49-F238E27FC236}">
                <a16:creationId xmlns:a16="http://schemas.microsoft.com/office/drawing/2014/main" id="{D45C708F-A433-69EF-FB82-346A8426C8E1}"/>
              </a:ext>
            </a:extLst>
          </p:cNvPr>
          <p:cNvSpPr>
            <a:spLocks noGrp="1"/>
          </p:cNvSpPr>
          <p:nvPr>
            <p:ph type="title"/>
          </p:nvPr>
        </p:nvSpPr>
        <p:spPr>
          <a:xfrm>
            <a:off x="970147" y="872366"/>
            <a:ext cx="10612253" cy="852787"/>
          </a:xfrm>
        </p:spPr>
        <p:txBody>
          <a:bodyPr lIns="0" tIns="0" rIns="0" bIns="0"/>
          <a:lstStyle>
            <a:lvl1pPr>
              <a:defRPr sz="2902" b="1" i="0">
                <a:solidFill>
                  <a:schemeClr val="tx1"/>
                </a:solidFill>
                <a:latin typeface="Tahoma"/>
                <a:cs typeface="Tahoma"/>
              </a:defRPr>
            </a:lvl1pPr>
          </a:lstStyle>
          <a:p>
            <a:endParaRPr dirty="0"/>
          </a:p>
        </p:txBody>
      </p:sp>
      <p:sp>
        <p:nvSpPr>
          <p:cNvPr id="6" name="Rectangle 5">
            <a:extLst>
              <a:ext uri="{FF2B5EF4-FFF2-40B4-BE49-F238E27FC236}">
                <a16:creationId xmlns:a16="http://schemas.microsoft.com/office/drawing/2014/main" id="{3A1F7FBB-6CF1-17A6-8174-93328A7C57E3}"/>
              </a:ext>
            </a:extLst>
          </p:cNvPr>
          <p:cNvSpPr/>
          <p:nvPr userDrawn="1"/>
        </p:nvSpPr>
        <p:spPr>
          <a:xfrm>
            <a:off x="622632" y="872365"/>
            <a:ext cx="173758" cy="898278"/>
          </a:xfrm>
          <a:prstGeom prst="rect">
            <a:avLst/>
          </a:prstGeom>
          <a:solidFill>
            <a:srgbClr val="C822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32"/>
          </a:p>
        </p:txBody>
      </p:sp>
      <p:sp>
        <p:nvSpPr>
          <p:cNvPr id="7" name="Holder 3">
            <a:extLst>
              <a:ext uri="{FF2B5EF4-FFF2-40B4-BE49-F238E27FC236}">
                <a16:creationId xmlns:a16="http://schemas.microsoft.com/office/drawing/2014/main" id="{F1CE79B9-6E0F-C2BC-709C-AEAF41AE0DB3}"/>
              </a:ext>
            </a:extLst>
          </p:cNvPr>
          <p:cNvSpPr>
            <a:spLocks noGrp="1"/>
          </p:cNvSpPr>
          <p:nvPr>
            <p:ph type="body" idx="1"/>
          </p:nvPr>
        </p:nvSpPr>
        <p:spPr>
          <a:xfrm>
            <a:off x="622632" y="2116134"/>
            <a:ext cx="10972800" cy="3938599"/>
          </a:xfrm>
        </p:spPr>
        <p:txBody>
          <a:bodyPr lIns="0" tIns="0" rIns="0" bIns="0"/>
          <a:lstStyle>
            <a:lvl1pPr>
              <a:defRPr/>
            </a:lvl1pPr>
          </a:lstStyle>
          <a:p>
            <a:endParaRPr dirty="0"/>
          </a:p>
        </p:txBody>
      </p:sp>
    </p:spTree>
    <p:extLst>
      <p:ext uri="{BB962C8B-B14F-4D97-AF65-F5344CB8AC3E}">
        <p14:creationId xmlns:p14="http://schemas.microsoft.com/office/powerpoint/2010/main" val="3617932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7E4D0F-612D-1426-1B52-D106E0DC7071}"/>
              </a:ext>
            </a:extLst>
          </p:cNvPr>
          <p:cNvSpPr>
            <a:spLocks noGrp="1"/>
          </p:cNvSpPr>
          <p:nvPr>
            <p:ph type="title" hasCustomPrompt="1"/>
          </p:nvPr>
        </p:nvSpPr>
        <p:spPr>
          <a:xfrm>
            <a:off x="838200" y="603498"/>
            <a:ext cx="10515600" cy="898278"/>
          </a:xfrm>
        </p:spPr>
        <p:txBody>
          <a:bodyPr>
            <a:normAutofit/>
          </a:bodyPr>
          <a:lstStyle>
            <a:lvl1pPr>
              <a:defRPr lang="fr-FR" sz="2902" b="1" i="0" kern="1200" dirty="0">
                <a:solidFill>
                  <a:schemeClr val="tx1"/>
                </a:solidFill>
                <a:latin typeface="Tahoma"/>
                <a:ea typeface="+mj-ea"/>
                <a:cs typeface="Tahoma"/>
              </a:defRPr>
            </a:lvl1pPr>
          </a:lstStyle>
          <a:p>
            <a:r>
              <a:rPr lang="fr-FR" dirty="0"/>
              <a:t>Moment discussion</a:t>
            </a:r>
          </a:p>
        </p:txBody>
      </p:sp>
      <p:sp>
        <p:nvSpPr>
          <p:cNvPr id="3" name="Espace réservé de la date 2">
            <a:extLst>
              <a:ext uri="{FF2B5EF4-FFF2-40B4-BE49-F238E27FC236}">
                <a16:creationId xmlns:a16="http://schemas.microsoft.com/office/drawing/2014/main" id="{9252EF4D-626F-B257-99F5-59F7503A348E}"/>
              </a:ext>
            </a:extLst>
          </p:cNvPr>
          <p:cNvSpPr>
            <a:spLocks noGrp="1"/>
          </p:cNvSpPr>
          <p:nvPr>
            <p:ph type="dt" sz="half" idx="10"/>
          </p:nvPr>
        </p:nvSpPr>
        <p:spPr/>
        <p:txBody>
          <a:bodyPr/>
          <a:lstStyle/>
          <a:p>
            <a:r>
              <a:rPr lang="fr-FR"/>
              <a:t>29/05/2025</a:t>
            </a:r>
          </a:p>
        </p:txBody>
      </p:sp>
      <p:sp>
        <p:nvSpPr>
          <p:cNvPr id="4" name="Espace réservé du pied de page 3">
            <a:extLst>
              <a:ext uri="{FF2B5EF4-FFF2-40B4-BE49-F238E27FC236}">
                <a16:creationId xmlns:a16="http://schemas.microsoft.com/office/drawing/2014/main" id="{93CA97DF-F147-32E8-596F-68C1A5D8C31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F884D89-9E91-F469-F4B7-930816D06A5B}"/>
              </a:ext>
            </a:extLst>
          </p:cNvPr>
          <p:cNvSpPr>
            <a:spLocks noGrp="1"/>
          </p:cNvSpPr>
          <p:nvPr>
            <p:ph type="sldNum" sz="quarter" idx="12"/>
          </p:nvPr>
        </p:nvSpPr>
        <p:spPr/>
        <p:txBody>
          <a:bodyPr/>
          <a:lstStyle/>
          <a:p>
            <a:fld id="{31642A94-3262-46D4-822E-0D351306AFC2}" type="slidenum">
              <a:rPr lang="fr-FR" smtClean="0"/>
              <a:t>‹N°›</a:t>
            </a:fld>
            <a:endParaRPr lang="fr-FR"/>
          </a:p>
        </p:txBody>
      </p:sp>
      <p:pic>
        <p:nvPicPr>
          <p:cNvPr id="7" name="Image 6" descr="Une image contenant texte, habits, Visage humain, homme&#10;&#10;Description générée automatiquement">
            <a:extLst>
              <a:ext uri="{FF2B5EF4-FFF2-40B4-BE49-F238E27FC236}">
                <a16:creationId xmlns:a16="http://schemas.microsoft.com/office/drawing/2014/main" id="{17863C4A-CD64-2A57-6542-11EF91161D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8500" y="1690688"/>
            <a:ext cx="5715000" cy="4476750"/>
          </a:xfrm>
          <a:prstGeom prst="rect">
            <a:avLst/>
          </a:prstGeom>
        </p:spPr>
      </p:pic>
      <p:sp>
        <p:nvSpPr>
          <p:cNvPr id="8" name="Rectangle 7">
            <a:extLst>
              <a:ext uri="{FF2B5EF4-FFF2-40B4-BE49-F238E27FC236}">
                <a16:creationId xmlns:a16="http://schemas.microsoft.com/office/drawing/2014/main" id="{56CBAD8D-58E7-0210-177A-12E3CBCF4DC4}"/>
              </a:ext>
            </a:extLst>
          </p:cNvPr>
          <p:cNvSpPr/>
          <p:nvPr userDrawn="1"/>
        </p:nvSpPr>
        <p:spPr>
          <a:xfrm>
            <a:off x="548741" y="586038"/>
            <a:ext cx="173758" cy="898278"/>
          </a:xfrm>
          <a:prstGeom prst="rect">
            <a:avLst/>
          </a:prstGeom>
          <a:solidFill>
            <a:srgbClr val="C822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32"/>
          </a:p>
        </p:txBody>
      </p:sp>
    </p:spTree>
    <p:extLst>
      <p:ext uri="{BB962C8B-B14F-4D97-AF65-F5344CB8AC3E}">
        <p14:creationId xmlns:p14="http://schemas.microsoft.com/office/powerpoint/2010/main" val="1178140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699C2E-B404-307F-B6C0-6A2D8A100FE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F1711ED-0A6A-AD7E-F9F9-6EA35045B33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E9481C-9B36-4490-8A8E-3325FDA08841}"/>
              </a:ext>
            </a:extLst>
          </p:cNvPr>
          <p:cNvSpPr>
            <a:spLocks noGrp="1"/>
          </p:cNvSpPr>
          <p:nvPr>
            <p:ph type="dt" sz="half" idx="10"/>
          </p:nvPr>
        </p:nvSpPr>
        <p:spPr/>
        <p:txBody>
          <a:bodyPr/>
          <a:lstStyle/>
          <a:p>
            <a:fld id="{E30DBAD8-3B14-4A59-A092-A9CDDDFDC643}"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C8CDB0E5-151E-F24F-BC83-5B045849325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8CD8506-D698-E1C0-AAEA-5EAB404E0DD4}"/>
              </a:ext>
            </a:extLst>
          </p:cNvPr>
          <p:cNvSpPr>
            <a:spLocks noGrp="1"/>
          </p:cNvSpPr>
          <p:nvPr>
            <p:ph type="sldNum" sz="quarter" idx="12"/>
          </p:nvPr>
        </p:nvSpPr>
        <p:spPr/>
        <p:txBody>
          <a:bodyPr/>
          <a:lstStyle/>
          <a:p>
            <a:fld id="{15DF1B19-0C59-484E-9FCA-E45B80A0CF10}" type="slidenum">
              <a:rPr lang="fr-FR" smtClean="0"/>
              <a:t>‹N°›</a:t>
            </a:fld>
            <a:endParaRPr lang="fr-FR"/>
          </a:p>
        </p:txBody>
      </p:sp>
    </p:spTree>
    <p:extLst>
      <p:ext uri="{BB962C8B-B14F-4D97-AF65-F5344CB8AC3E}">
        <p14:creationId xmlns:p14="http://schemas.microsoft.com/office/powerpoint/2010/main" val="192394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D6B4FF-28DE-23EE-C637-59AECDB8B25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E832774-B72F-454F-0F59-6A3E50A4BE2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5815207-0B4C-3766-811B-2291D883A684}"/>
              </a:ext>
            </a:extLst>
          </p:cNvPr>
          <p:cNvSpPr>
            <a:spLocks noGrp="1"/>
          </p:cNvSpPr>
          <p:nvPr>
            <p:ph type="dt" sz="half" idx="10"/>
          </p:nvPr>
        </p:nvSpPr>
        <p:spPr/>
        <p:txBody>
          <a:bodyPr/>
          <a:lstStyle/>
          <a:p>
            <a:fld id="{E30DBAD8-3B14-4A59-A092-A9CDDDFDC643}"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B045CD3A-9296-5414-0321-995A057BFA0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D02C87-5B96-6A24-21D4-5C5498B9A38A}"/>
              </a:ext>
            </a:extLst>
          </p:cNvPr>
          <p:cNvSpPr>
            <a:spLocks noGrp="1"/>
          </p:cNvSpPr>
          <p:nvPr>
            <p:ph type="sldNum" sz="quarter" idx="12"/>
          </p:nvPr>
        </p:nvSpPr>
        <p:spPr/>
        <p:txBody>
          <a:bodyPr/>
          <a:lstStyle/>
          <a:p>
            <a:fld id="{15DF1B19-0C59-484E-9FCA-E45B80A0CF10}" type="slidenum">
              <a:rPr lang="fr-FR" smtClean="0"/>
              <a:t>‹N°›</a:t>
            </a:fld>
            <a:endParaRPr lang="fr-FR"/>
          </a:p>
        </p:txBody>
      </p:sp>
    </p:spTree>
    <p:extLst>
      <p:ext uri="{BB962C8B-B14F-4D97-AF65-F5344CB8AC3E}">
        <p14:creationId xmlns:p14="http://schemas.microsoft.com/office/powerpoint/2010/main" val="496094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EA230-BFC6-E9EE-E138-FB705CD6390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5CF72E5-5284-96BA-297E-3A822F6FEF0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35E017D-F6A3-F583-AFBA-35A09EC6333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4123CD8-8391-CFF2-58FD-6B85FB2931A5}"/>
              </a:ext>
            </a:extLst>
          </p:cNvPr>
          <p:cNvSpPr>
            <a:spLocks noGrp="1"/>
          </p:cNvSpPr>
          <p:nvPr>
            <p:ph type="dt" sz="half" idx="10"/>
          </p:nvPr>
        </p:nvSpPr>
        <p:spPr/>
        <p:txBody>
          <a:bodyPr/>
          <a:lstStyle/>
          <a:p>
            <a:fld id="{E30DBAD8-3B14-4A59-A092-A9CDDDFDC643}" type="datetimeFigureOut">
              <a:rPr lang="fr-FR" smtClean="0"/>
              <a:t>10/06/2025</a:t>
            </a:fld>
            <a:endParaRPr lang="fr-FR"/>
          </a:p>
        </p:txBody>
      </p:sp>
      <p:sp>
        <p:nvSpPr>
          <p:cNvPr id="6" name="Espace réservé du pied de page 5">
            <a:extLst>
              <a:ext uri="{FF2B5EF4-FFF2-40B4-BE49-F238E27FC236}">
                <a16:creationId xmlns:a16="http://schemas.microsoft.com/office/drawing/2014/main" id="{E2618238-A508-5780-2FDC-7AEC62D51B0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5D85F6C-8010-8A4D-F0EE-7C55996D0C77}"/>
              </a:ext>
            </a:extLst>
          </p:cNvPr>
          <p:cNvSpPr>
            <a:spLocks noGrp="1"/>
          </p:cNvSpPr>
          <p:nvPr>
            <p:ph type="sldNum" sz="quarter" idx="12"/>
          </p:nvPr>
        </p:nvSpPr>
        <p:spPr/>
        <p:txBody>
          <a:bodyPr/>
          <a:lstStyle/>
          <a:p>
            <a:fld id="{15DF1B19-0C59-484E-9FCA-E45B80A0CF10}" type="slidenum">
              <a:rPr lang="fr-FR" smtClean="0"/>
              <a:t>‹N°›</a:t>
            </a:fld>
            <a:endParaRPr lang="fr-FR"/>
          </a:p>
        </p:txBody>
      </p:sp>
    </p:spTree>
    <p:extLst>
      <p:ext uri="{BB962C8B-B14F-4D97-AF65-F5344CB8AC3E}">
        <p14:creationId xmlns:p14="http://schemas.microsoft.com/office/powerpoint/2010/main" val="83057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26D0BA-1AE1-FA69-7E5F-7CE477219A1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9204737-ED41-2BAE-A460-DCF289EE6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2038809-F6F2-C3A2-3EC0-0B142562B7E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6FD86D5-4696-3A66-DC58-F31CE14E21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BBB4D9A-61AA-F0AB-8A6B-33235DBDC73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23D0B80-33DD-E2F4-B126-0A85E4A2E42D}"/>
              </a:ext>
            </a:extLst>
          </p:cNvPr>
          <p:cNvSpPr>
            <a:spLocks noGrp="1"/>
          </p:cNvSpPr>
          <p:nvPr>
            <p:ph type="dt" sz="half" idx="10"/>
          </p:nvPr>
        </p:nvSpPr>
        <p:spPr/>
        <p:txBody>
          <a:bodyPr/>
          <a:lstStyle/>
          <a:p>
            <a:fld id="{E30DBAD8-3B14-4A59-A092-A9CDDDFDC643}" type="datetimeFigureOut">
              <a:rPr lang="fr-FR" smtClean="0"/>
              <a:t>10/06/2025</a:t>
            </a:fld>
            <a:endParaRPr lang="fr-FR"/>
          </a:p>
        </p:txBody>
      </p:sp>
      <p:sp>
        <p:nvSpPr>
          <p:cNvPr id="8" name="Espace réservé du pied de page 7">
            <a:extLst>
              <a:ext uri="{FF2B5EF4-FFF2-40B4-BE49-F238E27FC236}">
                <a16:creationId xmlns:a16="http://schemas.microsoft.com/office/drawing/2014/main" id="{4C6E51F3-2A69-18CE-CA60-7B2959252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8095310-B216-0452-D0AF-7522BF167A10}"/>
              </a:ext>
            </a:extLst>
          </p:cNvPr>
          <p:cNvSpPr>
            <a:spLocks noGrp="1"/>
          </p:cNvSpPr>
          <p:nvPr>
            <p:ph type="sldNum" sz="quarter" idx="12"/>
          </p:nvPr>
        </p:nvSpPr>
        <p:spPr/>
        <p:txBody>
          <a:bodyPr/>
          <a:lstStyle/>
          <a:p>
            <a:fld id="{15DF1B19-0C59-484E-9FCA-E45B80A0CF10}" type="slidenum">
              <a:rPr lang="fr-FR" smtClean="0"/>
              <a:t>‹N°›</a:t>
            </a:fld>
            <a:endParaRPr lang="fr-FR"/>
          </a:p>
        </p:txBody>
      </p:sp>
    </p:spTree>
    <p:extLst>
      <p:ext uri="{BB962C8B-B14F-4D97-AF65-F5344CB8AC3E}">
        <p14:creationId xmlns:p14="http://schemas.microsoft.com/office/powerpoint/2010/main" val="3844070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B619FF-FEFA-E2FA-BC09-93DF52C1E71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E835C5A-4786-D96E-78A6-915394ED3618}"/>
              </a:ext>
            </a:extLst>
          </p:cNvPr>
          <p:cNvSpPr>
            <a:spLocks noGrp="1"/>
          </p:cNvSpPr>
          <p:nvPr>
            <p:ph type="dt" sz="half" idx="10"/>
          </p:nvPr>
        </p:nvSpPr>
        <p:spPr/>
        <p:txBody>
          <a:bodyPr/>
          <a:lstStyle/>
          <a:p>
            <a:fld id="{E30DBAD8-3B14-4A59-A092-A9CDDDFDC643}" type="datetimeFigureOut">
              <a:rPr lang="fr-FR" smtClean="0"/>
              <a:t>10/06/2025</a:t>
            </a:fld>
            <a:endParaRPr lang="fr-FR"/>
          </a:p>
        </p:txBody>
      </p:sp>
      <p:sp>
        <p:nvSpPr>
          <p:cNvPr id="4" name="Espace réservé du pied de page 3">
            <a:extLst>
              <a:ext uri="{FF2B5EF4-FFF2-40B4-BE49-F238E27FC236}">
                <a16:creationId xmlns:a16="http://schemas.microsoft.com/office/drawing/2014/main" id="{3045AFE3-E5E7-7EA7-B3A2-BBB1A33F2AF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ACB7975-BC61-A96D-EFD0-9F6C6C2E4E9B}"/>
              </a:ext>
            </a:extLst>
          </p:cNvPr>
          <p:cNvSpPr>
            <a:spLocks noGrp="1"/>
          </p:cNvSpPr>
          <p:nvPr>
            <p:ph type="sldNum" sz="quarter" idx="12"/>
          </p:nvPr>
        </p:nvSpPr>
        <p:spPr/>
        <p:txBody>
          <a:bodyPr/>
          <a:lstStyle/>
          <a:p>
            <a:fld id="{15DF1B19-0C59-484E-9FCA-E45B80A0CF10}" type="slidenum">
              <a:rPr lang="fr-FR" smtClean="0"/>
              <a:t>‹N°›</a:t>
            </a:fld>
            <a:endParaRPr lang="fr-FR"/>
          </a:p>
        </p:txBody>
      </p:sp>
    </p:spTree>
    <p:extLst>
      <p:ext uri="{BB962C8B-B14F-4D97-AF65-F5344CB8AC3E}">
        <p14:creationId xmlns:p14="http://schemas.microsoft.com/office/powerpoint/2010/main" val="3317420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ADC08B5-D4D9-DE20-8093-206A65D1EABC}"/>
              </a:ext>
            </a:extLst>
          </p:cNvPr>
          <p:cNvSpPr>
            <a:spLocks noGrp="1"/>
          </p:cNvSpPr>
          <p:nvPr>
            <p:ph type="dt" sz="half" idx="10"/>
          </p:nvPr>
        </p:nvSpPr>
        <p:spPr/>
        <p:txBody>
          <a:bodyPr/>
          <a:lstStyle/>
          <a:p>
            <a:fld id="{E30DBAD8-3B14-4A59-A092-A9CDDDFDC643}" type="datetimeFigureOut">
              <a:rPr lang="fr-FR" smtClean="0"/>
              <a:t>10/06/2025</a:t>
            </a:fld>
            <a:endParaRPr lang="fr-FR"/>
          </a:p>
        </p:txBody>
      </p:sp>
      <p:sp>
        <p:nvSpPr>
          <p:cNvPr id="3" name="Espace réservé du pied de page 2">
            <a:extLst>
              <a:ext uri="{FF2B5EF4-FFF2-40B4-BE49-F238E27FC236}">
                <a16:creationId xmlns:a16="http://schemas.microsoft.com/office/drawing/2014/main" id="{4319731B-75ED-F321-2C85-89374C83EEF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19B5FCE-7EFB-8232-2583-F56A6BD6EC20}"/>
              </a:ext>
            </a:extLst>
          </p:cNvPr>
          <p:cNvSpPr>
            <a:spLocks noGrp="1"/>
          </p:cNvSpPr>
          <p:nvPr>
            <p:ph type="sldNum" sz="quarter" idx="12"/>
          </p:nvPr>
        </p:nvSpPr>
        <p:spPr/>
        <p:txBody>
          <a:bodyPr/>
          <a:lstStyle/>
          <a:p>
            <a:fld id="{15DF1B19-0C59-484E-9FCA-E45B80A0CF10}" type="slidenum">
              <a:rPr lang="fr-FR" smtClean="0"/>
              <a:t>‹N°›</a:t>
            </a:fld>
            <a:endParaRPr lang="fr-FR"/>
          </a:p>
        </p:txBody>
      </p:sp>
    </p:spTree>
    <p:extLst>
      <p:ext uri="{BB962C8B-B14F-4D97-AF65-F5344CB8AC3E}">
        <p14:creationId xmlns:p14="http://schemas.microsoft.com/office/powerpoint/2010/main" val="1103044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957978-E4A4-B702-38D5-38417BB4320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0932C68-6297-7D2F-CD3A-9CAF5AD4F7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C04C59A-8379-A035-4814-096062118E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866D346-BD27-D826-6011-3ED43BD62DE9}"/>
              </a:ext>
            </a:extLst>
          </p:cNvPr>
          <p:cNvSpPr>
            <a:spLocks noGrp="1"/>
          </p:cNvSpPr>
          <p:nvPr>
            <p:ph type="dt" sz="half" idx="10"/>
          </p:nvPr>
        </p:nvSpPr>
        <p:spPr/>
        <p:txBody>
          <a:bodyPr/>
          <a:lstStyle/>
          <a:p>
            <a:fld id="{E30DBAD8-3B14-4A59-A092-A9CDDDFDC643}" type="datetimeFigureOut">
              <a:rPr lang="fr-FR" smtClean="0"/>
              <a:t>10/06/2025</a:t>
            </a:fld>
            <a:endParaRPr lang="fr-FR"/>
          </a:p>
        </p:txBody>
      </p:sp>
      <p:sp>
        <p:nvSpPr>
          <p:cNvPr id="6" name="Espace réservé du pied de page 5">
            <a:extLst>
              <a:ext uri="{FF2B5EF4-FFF2-40B4-BE49-F238E27FC236}">
                <a16:creationId xmlns:a16="http://schemas.microsoft.com/office/drawing/2014/main" id="{AEAEE7D4-F06D-38B2-3D60-A4596A71761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78ECFA6-BFB5-8EE8-7BDC-1970395DD679}"/>
              </a:ext>
            </a:extLst>
          </p:cNvPr>
          <p:cNvSpPr>
            <a:spLocks noGrp="1"/>
          </p:cNvSpPr>
          <p:nvPr>
            <p:ph type="sldNum" sz="quarter" idx="12"/>
          </p:nvPr>
        </p:nvSpPr>
        <p:spPr/>
        <p:txBody>
          <a:bodyPr/>
          <a:lstStyle/>
          <a:p>
            <a:fld id="{15DF1B19-0C59-484E-9FCA-E45B80A0CF10}" type="slidenum">
              <a:rPr lang="fr-FR" smtClean="0"/>
              <a:t>‹N°›</a:t>
            </a:fld>
            <a:endParaRPr lang="fr-FR"/>
          </a:p>
        </p:txBody>
      </p:sp>
    </p:spTree>
    <p:extLst>
      <p:ext uri="{BB962C8B-B14F-4D97-AF65-F5344CB8AC3E}">
        <p14:creationId xmlns:p14="http://schemas.microsoft.com/office/powerpoint/2010/main" val="56682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574404-82CA-66B6-C32E-BD9BC9FC004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8CE3DF1-EF24-344E-3C1C-E533A961FB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0A84E58-DB92-AB5B-D5EB-742A02E8A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A15C0C5-4DA7-74F4-92DB-6C764BA754B8}"/>
              </a:ext>
            </a:extLst>
          </p:cNvPr>
          <p:cNvSpPr>
            <a:spLocks noGrp="1"/>
          </p:cNvSpPr>
          <p:nvPr>
            <p:ph type="dt" sz="half" idx="10"/>
          </p:nvPr>
        </p:nvSpPr>
        <p:spPr/>
        <p:txBody>
          <a:bodyPr/>
          <a:lstStyle/>
          <a:p>
            <a:fld id="{E30DBAD8-3B14-4A59-A092-A9CDDDFDC643}" type="datetimeFigureOut">
              <a:rPr lang="fr-FR" smtClean="0"/>
              <a:t>10/06/2025</a:t>
            </a:fld>
            <a:endParaRPr lang="fr-FR"/>
          </a:p>
        </p:txBody>
      </p:sp>
      <p:sp>
        <p:nvSpPr>
          <p:cNvPr id="6" name="Espace réservé du pied de page 5">
            <a:extLst>
              <a:ext uri="{FF2B5EF4-FFF2-40B4-BE49-F238E27FC236}">
                <a16:creationId xmlns:a16="http://schemas.microsoft.com/office/drawing/2014/main" id="{B52B16C3-944F-3C36-E6EB-2D2D1000F2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F60DCDA-E313-4D70-0B20-4BE21350120C}"/>
              </a:ext>
            </a:extLst>
          </p:cNvPr>
          <p:cNvSpPr>
            <a:spLocks noGrp="1"/>
          </p:cNvSpPr>
          <p:nvPr>
            <p:ph type="sldNum" sz="quarter" idx="12"/>
          </p:nvPr>
        </p:nvSpPr>
        <p:spPr/>
        <p:txBody>
          <a:bodyPr/>
          <a:lstStyle/>
          <a:p>
            <a:fld id="{15DF1B19-0C59-484E-9FCA-E45B80A0CF10}" type="slidenum">
              <a:rPr lang="fr-FR" smtClean="0"/>
              <a:t>‹N°›</a:t>
            </a:fld>
            <a:endParaRPr lang="fr-FR"/>
          </a:p>
        </p:txBody>
      </p:sp>
    </p:spTree>
    <p:extLst>
      <p:ext uri="{BB962C8B-B14F-4D97-AF65-F5344CB8AC3E}">
        <p14:creationId xmlns:p14="http://schemas.microsoft.com/office/powerpoint/2010/main" val="2282054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B07BF76-93AE-4C95-4D99-FD924342A5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0AA5D2A-D18D-061E-EF2F-5A2D42C47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57C864-AB5F-5CE1-5221-44D0054A2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0DBAD8-3B14-4A59-A092-A9CDDDFDC643}" type="datetimeFigureOut">
              <a:rPr lang="fr-FR" smtClean="0"/>
              <a:t>10/06/2025</a:t>
            </a:fld>
            <a:endParaRPr lang="fr-FR"/>
          </a:p>
        </p:txBody>
      </p:sp>
      <p:sp>
        <p:nvSpPr>
          <p:cNvPr id="5" name="Espace réservé du pied de page 4">
            <a:extLst>
              <a:ext uri="{FF2B5EF4-FFF2-40B4-BE49-F238E27FC236}">
                <a16:creationId xmlns:a16="http://schemas.microsoft.com/office/drawing/2014/main" id="{0088908F-A063-7442-372C-19483F623C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5BAA207-0491-CB6E-1351-1DA1672E7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DF1B19-0C59-484E-9FCA-E45B80A0CF10}" type="slidenum">
              <a:rPr lang="fr-FR" smtClean="0"/>
              <a:t>‹N°›</a:t>
            </a:fld>
            <a:endParaRPr lang="fr-FR"/>
          </a:p>
        </p:txBody>
      </p:sp>
    </p:spTree>
    <p:extLst>
      <p:ext uri="{BB962C8B-B14F-4D97-AF65-F5344CB8AC3E}">
        <p14:creationId xmlns:p14="http://schemas.microsoft.com/office/powerpoint/2010/main" val="121923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5.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1.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40.png"/><Relationship Id="rId7" Type="http://schemas.openxmlformats.org/officeDocument/2006/relationships/image" Target="../media/image42.jpg"/><Relationship Id="rId2" Type="http://schemas.openxmlformats.org/officeDocument/2006/relationships/image" Target="../media/image39.png"/><Relationship Id="rId1" Type="http://schemas.openxmlformats.org/officeDocument/2006/relationships/slideLayout" Target="../slideLayouts/slideLayout1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3.jp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9.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gif"/><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1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4.xml"/><Relationship Id="rId5" Type="http://schemas.openxmlformats.org/officeDocument/2006/relationships/image" Target="../media/image77.png"/><Relationship Id="rId4" Type="http://schemas.openxmlformats.org/officeDocument/2006/relationships/image" Target="../media/image76.jp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14.xml"/><Relationship Id="rId4" Type="http://schemas.openxmlformats.org/officeDocument/2006/relationships/image" Target="../media/image8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14.xml"/><Relationship Id="rId4" Type="http://schemas.openxmlformats.org/officeDocument/2006/relationships/image" Target="../media/image92.jpg"/></Relationships>
</file>

<file path=ppt/slides/_rels/slide3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96.jpg"/><Relationship Id="rId7" Type="http://schemas.openxmlformats.org/officeDocument/2006/relationships/image" Target="../media/image100.png"/><Relationship Id="rId2" Type="http://schemas.openxmlformats.org/officeDocument/2006/relationships/image" Target="../media/image95.jpg"/><Relationship Id="rId1" Type="http://schemas.openxmlformats.org/officeDocument/2006/relationships/slideLayout" Target="../slideLayouts/slideLayout14.xml"/><Relationship Id="rId6" Type="http://schemas.openxmlformats.org/officeDocument/2006/relationships/image" Target="../media/image99.jpg"/><Relationship Id="rId5" Type="http://schemas.openxmlformats.org/officeDocument/2006/relationships/image" Target="../media/image98.jpg"/><Relationship Id="rId4" Type="http://schemas.openxmlformats.org/officeDocument/2006/relationships/image" Target="../media/image97.jpg"/></Relationships>
</file>

<file path=ppt/slides/_rels/slide3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png"/><Relationship Id="rId1" Type="http://schemas.openxmlformats.org/officeDocument/2006/relationships/slideLayout" Target="../slideLayouts/slideLayout14.xml"/><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5.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5.xml"/><Relationship Id="rId4"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2FEE5757-F04E-7A66-0225-57D398A21937}"/>
              </a:ext>
            </a:extLst>
          </p:cNvPr>
          <p:cNvSpPr txBox="1">
            <a:spLocks noGrp="1"/>
          </p:cNvSpPr>
          <p:nvPr>
            <p:ph type="title"/>
          </p:nvPr>
        </p:nvSpPr>
        <p:spPr>
          <a:xfrm>
            <a:off x="2849359" y="4827019"/>
            <a:ext cx="6493281" cy="928661"/>
          </a:xfrm>
          <a:prstGeom prst="rect">
            <a:avLst/>
          </a:prstGeom>
        </p:spPr>
        <p:txBody>
          <a:bodyPr vert="horz" wrap="square" lIns="0" tIns="35125" rIns="0" bIns="0" rtlCol="0" anchor="ctr">
            <a:spAutoFit/>
          </a:bodyPr>
          <a:lstStyle/>
          <a:p>
            <a:pPr algn="ctr">
              <a:lnSpc>
                <a:spcPct val="100000"/>
              </a:lnSpc>
              <a:spcBef>
                <a:spcPts val="277"/>
              </a:spcBef>
            </a:pPr>
            <a:r>
              <a:rPr lang="fr-FR" spc="-163" dirty="0"/>
              <a:t>Sociologie du numérique contemporain</a:t>
            </a:r>
            <a:endParaRPr sz="2267" dirty="0"/>
          </a:p>
        </p:txBody>
      </p:sp>
      <p:sp>
        <p:nvSpPr>
          <p:cNvPr id="4" name="object 3">
            <a:extLst>
              <a:ext uri="{FF2B5EF4-FFF2-40B4-BE49-F238E27FC236}">
                <a16:creationId xmlns:a16="http://schemas.microsoft.com/office/drawing/2014/main" id="{485D88BF-0ABD-F411-FB4F-5C81741978F0}"/>
              </a:ext>
            </a:extLst>
          </p:cNvPr>
          <p:cNvSpPr txBox="1"/>
          <p:nvPr/>
        </p:nvSpPr>
        <p:spPr>
          <a:xfrm>
            <a:off x="1950106" y="6027680"/>
            <a:ext cx="2106920" cy="207067"/>
          </a:xfrm>
          <a:prstGeom prst="rect">
            <a:avLst/>
          </a:prstGeom>
        </p:spPr>
        <p:txBody>
          <a:bodyPr vert="horz" wrap="square" lIns="0" tIns="11516" rIns="0" bIns="0" rtlCol="0">
            <a:spAutoFit/>
          </a:bodyPr>
          <a:lstStyle/>
          <a:p>
            <a:pPr marL="11516" algn="ctr" defTabSz="829178">
              <a:spcBef>
                <a:spcPts val="91"/>
              </a:spcBef>
              <a:defRPr/>
            </a:pPr>
            <a:r>
              <a:rPr lang="fr-FR" sz="1270" dirty="0">
                <a:solidFill>
                  <a:prstClr val="white"/>
                </a:solidFill>
                <a:latin typeface="Tahoma"/>
                <a:cs typeface="Tahoma"/>
              </a:rPr>
              <a:t>Cyprien Vanhuyse</a:t>
            </a:r>
          </a:p>
        </p:txBody>
      </p:sp>
      <p:sp>
        <p:nvSpPr>
          <p:cNvPr id="5" name="object 3">
            <a:extLst>
              <a:ext uri="{FF2B5EF4-FFF2-40B4-BE49-F238E27FC236}">
                <a16:creationId xmlns:a16="http://schemas.microsoft.com/office/drawing/2014/main" id="{17726BE5-DB73-3EC9-88FC-E53DD98A4B8D}"/>
              </a:ext>
            </a:extLst>
          </p:cNvPr>
          <p:cNvSpPr txBox="1"/>
          <p:nvPr/>
        </p:nvSpPr>
        <p:spPr>
          <a:xfrm>
            <a:off x="8168948" y="6027680"/>
            <a:ext cx="2106920" cy="207067"/>
          </a:xfrm>
          <a:prstGeom prst="rect">
            <a:avLst/>
          </a:prstGeom>
        </p:spPr>
        <p:txBody>
          <a:bodyPr vert="horz" wrap="square" lIns="0" tIns="11516" rIns="0" bIns="0" rtlCol="0">
            <a:spAutoFit/>
          </a:bodyPr>
          <a:lstStyle/>
          <a:p>
            <a:pPr marL="11516" algn="ctr" defTabSz="829178">
              <a:spcBef>
                <a:spcPts val="91"/>
              </a:spcBef>
              <a:defRPr/>
            </a:pPr>
            <a:r>
              <a:rPr lang="fr-FR" sz="1270" dirty="0">
                <a:solidFill>
                  <a:prstClr val="white"/>
                </a:solidFill>
                <a:latin typeface="Tahoma"/>
                <a:cs typeface="Tahoma"/>
              </a:rPr>
              <a:t>Avril 2025-Juin 2025</a:t>
            </a:r>
          </a:p>
        </p:txBody>
      </p:sp>
      <p:sp>
        <p:nvSpPr>
          <p:cNvPr id="6" name="Espace réservé de la date 5">
            <a:extLst>
              <a:ext uri="{FF2B5EF4-FFF2-40B4-BE49-F238E27FC236}">
                <a16:creationId xmlns:a16="http://schemas.microsoft.com/office/drawing/2014/main" id="{37562425-5882-FA15-76CC-44D5A945A3C6}"/>
              </a:ext>
            </a:extLst>
          </p:cNvPr>
          <p:cNvSpPr>
            <a:spLocks noGrp="1"/>
          </p:cNvSpPr>
          <p:nvPr>
            <p:ph type="dt" sz="half" idx="6"/>
          </p:nvPr>
        </p:nvSpPr>
        <p:spPr/>
        <p:txBody>
          <a:bodyPr/>
          <a:lstStyle/>
          <a:p>
            <a:r>
              <a:rPr lang="fr-FR"/>
              <a:t>29/05/2025</a:t>
            </a:r>
            <a:endParaRPr lang="en-US" dirty="0"/>
          </a:p>
        </p:txBody>
      </p:sp>
      <p:sp>
        <p:nvSpPr>
          <p:cNvPr id="7" name="Espace réservé du numéro de diapositive 6">
            <a:extLst>
              <a:ext uri="{FF2B5EF4-FFF2-40B4-BE49-F238E27FC236}">
                <a16:creationId xmlns:a16="http://schemas.microsoft.com/office/drawing/2014/main" id="{72E6D877-F85A-FE85-BD65-61F259C7FB6C}"/>
              </a:ext>
            </a:extLst>
          </p:cNvPr>
          <p:cNvSpPr>
            <a:spLocks noGrp="1"/>
          </p:cNvSpPr>
          <p:nvPr>
            <p:ph type="sldNum" sz="quarter" idx="7"/>
          </p:nvPr>
        </p:nvSpPr>
        <p:spPr/>
        <p:txBody>
          <a:bodyPr/>
          <a:lstStyle/>
          <a:p>
            <a:fld id="{B6F15528-21DE-4FAA-801E-634DDDAF4B2B}" type="slidenum">
              <a:rPr lang="fr-FR" smtClean="0"/>
              <a:t>1</a:t>
            </a:fld>
            <a:endParaRPr lang="fr-FR"/>
          </a:p>
        </p:txBody>
      </p:sp>
    </p:spTree>
    <p:extLst>
      <p:ext uri="{BB962C8B-B14F-4D97-AF65-F5344CB8AC3E}">
        <p14:creationId xmlns:p14="http://schemas.microsoft.com/office/powerpoint/2010/main" val="2564519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4E480-A375-2373-BA1B-308A41ADBAE4}"/>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D4CBFD0-1829-CA50-CF67-E2DF5ABFA2FA}"/>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3ED25DBC-CD5C-D3A7-26A5-32B0A529DCDD}"/>
              </a:ext>
            </a:extLst>
          </p:cNvPr>
          <p:cNvSpPr>
            <a:spLocks noGrp="1"/>
          </p:cNvSpPr>
          <p:nvPr>
            <p:ph type="sldNum" sz="quarter" idx="7"/>
          </p:nvPr>
        </p:nvSpPr>
        <p:spPr/>
        <p:txBody>
          <a:bodyPr/>
          <a:lstStyle/>
          <a:p>
            <a:fld id="{B6F15528-21DE-4FAA-801E-634DDDAF4B2B}" type="slidenum">
              <a:rPr lang="fr-FR" smtClean="0"/>
              <a:pPr/>
              <a:t>10</a:t>
            </a:fld>
            <a:endParaRPr lang="fr-FR" dirty="0"/>
          </a:p>
        </p:txBody>
      </p:sp>
      <p:sp>
        <p:nvSpPr>
          <p:cNvPr id="4" name="Titre 3">
            <a:extLst>
              <a:ext uri="{FF2B5EF4-FFF2-40B4-BE49-F238E27FC236}">
                <a16:creationId xmlns:a16="http://schemas.microsoft.com/office/drawing/2014/main" id="{B2B9CDD6-59D9-E46B-C868-E060B544A904}"/>
              </a:ext>
            </a:extLst>
          </p:cNvPr>
          <p:cNvSpPr>
            <a:spLocks noGrp="1"/>
          </p:cNvSpPr>
          <p:nvPr>
            <p:ph type="title"/>
          </p:nvPr>
        </p:nvSpPr>
        <p:spPr/>
        <p:txBody>
          <a:bodyPr/>
          <a:lstStyle/>
          <a:p>
            <a:r>
              <a:rPr lang="fr-FR" dirty="0">
                <a:solidFill>
                  <a:schemeClr val="tx1"/>
                </a:solidFill>
              </a:rPr>
              <a:t>La question de l’influence </a:t>
            </a:r>
          </a:p>
        </p:txBody>
      </p:sp>
      <p:pic>
        <p:nvPicPr>
          <p:cNvPr id="6" name="Graphique 5">
            <a:extLst>
              <a:ext uri="{FF2B5EF4-FFF2-40B4-BE49-F238E27FC236}">
                <a16:creationId xmlns:a16="http://schemas.microsoft.com/office/drawing/2014/main" id="{D750F832-3A58-3F26-BB75-7550F70A2C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61146" y="3186866"/>
            <a:ext cx="2453278" cy="1729360"/>
          </a:xfrm>
          <a:prstGeom prst="rect">
            <a:avLst/>
          </a:prstGeom>
        </p:spPr>
      </p:pic>
      <p:pic>
        <p:nvPicPr>
          <p:cNvPr id="8" name="Image 7" descr="Une image contenant texte, capture d’écran, affiche&#10;&#10;Le contenu généré par l’IA peut être incorrect.">
            <a:extLst>
              <a:ext uri="{FF2B5EF4-FFF2-40B4-BE49-F238E27FC236}">
                <a16:creationId xmlns:a16="http://schemas.microsoft.com/office/drawing/2014/main" id="{D82F4D99-29C5-FEE4-05A8-5774D0CAB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6397" y="2221177"/>
            <a:ext cx="2739167" cy="4168952"/>
          </a:xfrm>
          <a:prstGeom prst="rect">
            <a:avLst/>
          </a:prstGeom>
        </p:spPr>
      </p:pic>
      <p:pic>
        <p:nvPicPr>
          <p:cNvPr id="10" name="Image 9" descr="Une image contenant texte, Visage humain, homme, personne&#10;&#10;Le contenu généré par l’IA peut être incorrect.">
            <a:extLst>
              <a:ext uri="{FF2B5EF4-FFF2-40B4-BE49-F238E27FC236}">
                <a16:creationId xmlns:a16="http://schemas.microsoft.com/office/drawing/2014/main" id="{85CB597D-1C18-77D9-8C10-D1E5BBC3D0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239" y="2208988"/>
            <a:ext cx="2622270" cy="4168952"/>
          </a:xfrm>
          <a:prstGeom prst="rect">
            <a:avLst/>
          </a:prstGeom>
        </p:spPr>
      </p:pic>
      <p:pic>
        <p:nvPicPr>
          <p:cNvPr id="12" name="Image 11" descr="Une image contenant texte, capture d’écran, dessin humoristique, conception&#10;&#10;Le contenu généré par l’IA peut être incorrect.">
            <a:extLst>
              <a:ext uri="{FF2B5EF4-FFF2-40B4-BE49-F238E27FC236}">
                <a16:creationId xmlns:a16="http://schemas.microsoft.com/office/drawing/2014/main" id="{A55407C2-81F7-639C-5AE8-205535DB0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064" y="3160538"/>
            <a:ext cx="3329287" cy="2265849"/>
          </a:xfrm>
          <a:prstGeom prst="rect">
            <a:avLst/>
          </a:prstGeom>
        </p:spPr>
      </p:pic>
      <p:cxnSp>
        <p:nvCxnSpPr>
          <p:cNvPr id="14" name="Connecteur droit avec flèche 13">
            <a:extLst>
              <a:ext uri="{FF2B5EF4-FFF2-40B4-BE49-F238E27FC236}">
                <a16:creationId xmlns:a16="http://schemas.microsoft.com/office/drawing/2014/main" id="{8BA4F181-FE53-31E0-B5C0-08A1670E3FA1}"/>
              </a:ext>
            </a:extLst>
          </p:cNvPr>
          <p:cNvCxnSpPr>
            <a:stCxn id="12" idx="0"/>
          </p:cNvCxnSpPr>
          <p:nvPr/>
        </p:nvCxnSpPr>
        <p:spPr>
          <a:xfrm flipV="1">
            <a:off x="1943708" y="2682923"/>
            <a:ext cx="1802531" cy="47761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5" name="ZoneTexte 14">
            <a:extLst>
              <a:ext uri="{FF2B5EF4-FFF2-40B4-BE49-F238E27FC236}">
                <a16:creationId xmlns:a16="http://schemas.microsoft.com/office/drawing/2014/main" id="{63CA6CAB-3447-5A26-117E-4BF634F223E3}"/>
              </a:ext>
            </a:extLst>
          </p:cNvPr>
          <p:cNvSpPr txBox="1"/>
          <p:nvPr/>
        </p:nvSpPr>
        <p:spPr>
          <a:xfrm>
            <a:off x="6651171" y="1066800"/>
            <a:ext cx="4396924" cy="1200329"/>
          </a:xfrm>
          <a:prstGeom prst="rect">
            <a:avLst/>
          </a:prstGeom>
          <a:noFill/>
        </p:spPr>
        <p:txBody>
          <a:bodyPr wrap="square" rtlCol="0">
            <a:spAutoFit/>
          </a:bodyPr>
          <a:lstStyle/>
          <a:p>
            <a:r>
              <a:rPr lang="fr-FR" dirty="0"/>
              <a:t>Une question reposée par les réseaux sociaux (voir séance 3)</a:t>
            </a:r>
          </a:p>
          <a:p>
            <a:r>
              <a:rPr lang="fr-FR" dirty="0">
                <a:sym typeface="Wingdings" panose="05000000000000000000" pitchFamily="2" charset="2"/>
              </a:rPr>
              <a:t> Lazarsfeld et Katz parlaient de la théorie du </a:t>
            </a:r>
            <a:r>
              <a:rPr lang="fr-FR" b="1" dirty="0">
                <a:sym typeface="Wingdings" panose="05000000000000000000" pitchFamily="2" charset="2"/>
              </a:rPr>
              <a:t>garde barrière</a:t>
            </a:r>
            <a:r>
              <a:rPr lang="fr-FR" dirty="0">
                <a:sym typeface="Wingdings" panose="05000000000000000000" pitchFamily="2" charset="2"/>
              </a:rPr>
              <a:t> thèse contestée</a:t>
            </a:r>
            <a:endParaRPr lang="fr-FR" b="1" dirty="0"/>
          </a:p>
        </p:txBody>
      </p:sp>
    </p:spTree>
    <p:extLst>
      <p:ext uri="{BB962C8B-B14F-4D97-AF65-F5344CB8AC3E}">
        <p14:creationId xmlns:p14="http://schemas.microsoft.com/office/powerpoint/2010/main" val="2253367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609DB74-E142-175A-E93A-CDE5B89CBF2C}"/>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9B00B28F-8657-8990-055F-5A62FAFFA32A}"/>
              </a:ext>
            </a:extLst>
          </p:cNvPr>
          <p:cNvSpPr>
            <a:spLocks noGrp="1"/>
          </p:cNvSpPr>
          <p:nvPr>
            <p:ph type="sldNum" sz="quarter" idx="7"/>
          </p:nvPr>
        </p:nvSpPr>
        <p:spPr/>
        <p:txBody>
          <a:bodyPr/>
          <a:lstStyle/>
          <a:p>
            <a:fld id="{B6F15528-21DE-4FAA-801E-634DDDAF4B2B}" type="slidenum">
              <a:rPr lang="fr-FR" smtClean="0"/>
              <a:pPr/>
              <a:t>11</a:t>
            </a:fld>
            <a:endParaRPr lang="fr-FR" dirty="0"/>
          </a:p>
        </p:txBody>
      </p:sp>
      <p:sp>
        <p:nvSpPr>
          <p:cNvPr id="4" name="Titre 3">
            <a:extLst>
              <a:ext uri="{FF2B5EF4-FFF2-40B4-BE49-F238E27FC236}">
                <a16:creationId xmlns:a16="http://schemas.microsoft.com/office/drawing/2014/main" id="{3F354C49-F489-4A86-A3E6-F8F67A83AC5D}"/>
              </a:ext>
            </a:extLst>
          </p:cNvPr>
          <p:cNvSpPr>
            <a:spLocks noGrp="1"/>
          </p:cNvSpPr>
          <p:nvPr>
            <p:ph type="title"/>
          </p:nvPr>
        </p:nvSpPr>
        <p:spPr/>
        <p:txBody>
          <a:bodyPr/>
          <a:lstStyle/>
          <a:p>
            <a:r>
              <a:rPr lang="fr-FR" dirty="0">
                <a:solidFill>
                  <a:schemeClr val="tx1"/>
                </a:solidFill>
              </a:rPr>
              <a:t>Audience et influence</a:t>
            </a:r>
          </a:p>
        </p:txBody>
      </p:sp>
      <p:sp>
        <p:nvSpPr>
          <p:cNvPr id="7" name="ZoneTexte 6">
            <a:extLst>
              <a:ext uri="{FF2B5EF4-FFF2-40B4-BE49-F238E27FC236}">
                <a16:creationId xmlns:a16="http://schemas.microsoft.com/office/drawing/2014/main" id="{599ADE8B-5870-95D6-6D37-2C7F1DFCDF67}"/>
              </a:ext>
            </a:extLst>
          </p:cNvPr>
          <p:cNvSpPr txBox="1"/>
          <p:nvPr/>
        </p:nvSpPr>
        <p:spPr>
          <a:xfrm>
            <a:off x="6246013" y="5096243"/>
            <a:ext cx="2590799" cy="369332"/>
          </a:xfrm>
          <a:prstGeom prst="rect">
            <a:avLst/>
          </a:prstGeom>
          <a:noFill/>
        </p:spPr>
        <p:txBody>
          <a:bodyPr wrap="square" rtlCol="0">
            <a:spAutoFit/>
          </a:bodyPr>
          <a:lstStyle/>
          <a:p>
            <a:pPr algn="ctr"/>
            <a:r>
              <a:rPr lang="fr-FR" dirty="0"/>
              <a:t>Josiane Jouet </a:t>
            </a:r>
          </a:p>
        </p:txBody>
      </p:sp>
      <p:pic>
        <p:nvPicPr>
          <p:cNvPr id="9" name="Image 8">
            <a:extLst>
              <a:ext uri="{FF2B5EF4-FFF2-40B4-BE49-F238E27FC236}">
                <a16:creationId xmlns:a16="http://schemas.microsoft.com/office/drawing/2014/main" id="{6F8FC180-999E-84B9-8DF7-E4311C1015A7}"/>
              </a:ext>
            </a:extLst>
          </p:cNvPr>
          <p:cNvPicPr>
            <a:picLocks noChangeAspect="1"/>
          </p:cNvPicPr>
          <p:nvPr/>
        </p:nvPicPr>
        <p:blipFill>
          <a:blip r:embed="rId2"/>
          <a:stretch>
            <a:fillRect/>
          </a:stretch>
        </p:blipFill>
        <p:spPr>
          <a:xfrm>
            <a:off x="6094385" y="5568212"/>
            <a:ext cx="3474755" cy="834844"/>
          </a:xfrm>
          <a:prstGeom prst="rect">
            <a:avLst/>
          </a:prstGeom>
        </p:spPr>
      </p:pic>
      <p:pic>
        <p:nvPicPr>
          <p:cNvPr id="11" name="Image 10" descr="Une image contenant Police, texte, Graphique, logo&#10;&#10;Le contenu généré par l’IA peut être incorrect.">
            <a:extLst>
              <a:ext uri="{FF2B5EF4-FFF2-40B4-BE49-F238E27FC236}">
                <a16:creationId xmlns:a16="http://schemas.microsoft.com/office/drawing/2014/main" id="{2FE30640-9D4F-1316-54C5-E008D51C5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912" y="4899833"/>
            <a:ext cx="2917598" cy="1639825"/>
          </a:xfrm>
          <a:prstGeom prst="rect">
            <a:avLst/>
          </a:prstGeom>
        </p:spPr>
      </p:pic>
      <p:pic>
        <p:nvPicPr>
          <p:cNvPr id="13" name="Image 12" descr="Une image contenant texte, carte de visite&#10;&#10;Le contenu généré par l’IA peut être incorrect.">
            <a:extLst>
              <a:ext uri="{FF2B5EF4-FFF2-40B4-BE49-F238E27FC236}">
                <a16:creationId xmlns:a16="http://schemas.microsoft.com/office/drawing/2014/main" id="{6F885F7A-2F00-8951-A1B5-B82C276C97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9748" y="2918517"/>
            <a:ext cx="2447925" cy="1866900"/>
          </a:xfrm>
          <a:prstGeom prst="rect">
            <a:avLst/>
          </a:prstGeom>
        </p:spPr>
      </p:pic>
      <p:pic>
        <p:nvPicPr>
          <p:cNvPr id="16" name="Graphique 15">
            <a:extLst>
              <a:ext uri="{FF2B5EF4-FFF2-40B4-BE49-F238E27FC236}">
                <a16:creationId xmlns:a16="http://schemas.microsoft.com/office/drawing/2014/main" id="{2C41EA7E-B034-137D-2717-E5F7AA55FE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330" y="1556442"/>
            <a:ext cx="2453278" cy="1729360"/>
          </a:xfrm>
          <a:prstGeom prst="rect">
            <a:avLst/>
          </a:prstGeom>
        </p:spPr>
      </p:pic>
      <p:pic>
        <p:nvPicPr>
          <p:cNvPr id="18" name="Image 17" descr="Une image contenant texte, journal, affiche, Police&#10;&#10;Le contenu généré par l’IA peut être incorrect.">
            <a:extLst>
              <a:ext uri="{FF2B5EF4-FFF2-40B4-BE49-F238E27FC236}">
                <a16:creationId xmlns:a16="http://schemas.microsoft.com/office/drawing/2014/main" id="{40BB2A62-E348-618C-80A0-D005FC89A27A}"/>
              </a:ext>
            </a:extLst>
          </p:cNvPr>
          <p:cNvPicPr>
            <a:picLocks noChangeAspect="1"/>
          </p:cNvPicPr>
          <p:nvPr/>
        </p:nvPicPr>
        <p:blipFill>
          <a:blip r:embed="rId7">
            <a:extLst>
              <a:ext uri="{28A0092B-C50C-407E-A947-70E740481C1C}">
                <a14:useLocalDpi xmlns:a14="http://schemas.microsoft.com/office/drawing/2010/main" val="0"/>
              </a:ext>
            </a:extLst>
          </a:blip>
          <a:srcRect b="8108"/>
          <a:stretch/>
        </p:blipFill>
        <p:spPr>
          <a:xfrm>
            <a:off x="598366" y="3486554"/>
            <a:ext cx="1974670" cy="3159472"/>
          </a:xfrm>
          <a:prstGeom prst="rect">
            <a:avLst/>
          </a:prstGeom>
        </p:spPr>
      </p:pic>
      <p:pic>
        <p:nvPicPr>
          <p:cNvPr id="24" name="Image 23" descr="Une image contenant Visage humain, personne, sourire, habits&#10;&#10;Le contenu généré par l’IA peut être incorrect.">
            <a:extLst>
              <a:ext uri="{FF2B5EF4-FFF2-40B4-BE49-F238E27FC236}">
                <a16:creationId xmlns:a16="http://schemas.microsoft.com/office/drawing/2014/main" id="{5EB99D84-B067-71C3-14AD-48CC14B30A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9480" y="3540623"/>
            <a:ext cx="1583192" cy="1583192"/>
          </a:xfrm>
          <a:prstGeom prst="rect">
            <a:avLst/>
          </a:prstGeom>
        </p:spPr>
      </p:pic>
    </p:spTree>
    <p:extLst>
      <p:ext uri="{BB962C8B-B14F-4D97-AF65-F5344CB8AC3E}">
        <p14:creationId xmlns:p14="http://schemas.microsoft.com/office/powerpoint/2010/main" val="3575513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01874-B2B9-3911-E022-96461512A77A}"/>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47226C9-6346-EDBD-D4A9-2B75806516BC}"/>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668A6323-1F28-0596-95FE-F86D75D5027E}"/>
              </a:ext>
            </a:extLst>
          </p:cNvPr>
          <p:cNvSpPr>
            <a:spLocks noGrp="1"/>
          </p:cNvSpPr>
          <p:nvPr>
            <p:ph type="sldNum" sz="quarter" idx="7"/>
          </p:nvPr>
        </p:nvSpPr>
        <p:spPr/>
        <p:txBody>
          <a:bodyPr/>
          <a:lstStyle/>
          <a:p>
            <a:fld id="{B6F15528-21DE-4FAA-801E-634DDDAF4B2B}" type="slidenum">
              <a:rPr lang="fr-FR" smtClean="0"/>
              <a:pPr/>
              <a:t>12</a:t>
            </a:fld>
            <a:endParaRPr lang="fr-FR" dirty="0"/>
          </a:p>
        </p:txBody>
      </p:sp>
      <p:sp>
        <p:nvSpPr>
          <p:cNvPr id="4" name="Titre 3">
            <a:extLst>
              <a:ext uri="{FF2B5EF4-FFF2-40B4-BE49-F238E27FC236}">
                <a16:creationId xmlns:a16="http://schemas.microsoft.com/office/drawing/2014/main" id="{8D716661-8A92-273D-B405-EF1DC678847F}"/>
              </a:ext>
            </a:extLst>
          </p:cNvPr>
          <p:cNvSpPr>
            <a:spLocks noGrp="1"/>
          </p:cNvSpPr>
          <p:nvPr>
            <p:ph type="title"/>
          </p:nvPr>
        </p:nvSpPr>
        <p:spPr/>
        <p:txBody>
          <a:bodyPr/>
          <a:lstStyle/>
          <a:p>
            <a:r>
              <a:rPr lang="fr-FR" dirty="0">
                <a:solidFill>
                  <a:schemeClr val="tx1"/>
                </a:solidFill>
              </a:rPr>
              <a:t>Audience et influence</a:t>
            </a:r>
          </a:p>
        </p:txBody>
      </p:sp>
      <p:sp>
        <p:nvSpPr>
          <p:cNvPr id="7" name="ZoneTexte 6">
            <a:extLst>
              <a:ext uri="{FF2B5EF4-FFF2-40B4-BE49-F238E27FC236}">
                <a16:creationId xmlns:a16="http://schemas.microsoft.com/office/drawing/2014/main" id="{1AE325E6-ADB7-60EF-FBAB-6B55AA5E931B}"/>
              </a:ext>
            </a:extLst>
          </p:cNvPr>
          <p:cNvSpPr txBox="1"/>
          <p:nvPr/>
        </p:nvSpPr>
        <p:spPr>
          <a:xfrm>
            <a:off x="8773114" y="4103109"/>
            <a:ext cx="2590799" cy="369332"/>
          </a:xfrm>
          <a:prstGeom prst="rect">
            <a:avLst/>
          </a:prstGeom>
          <a:noFill/>
        </p:spPr>
        <p:txBody>
          <a:bodyPr wrap="square" rtlCol="0">
            <a:spAutoFit/>
          </a:bodyPr>
          <a:lstStyle/>
          <a:p>
            <a:pPr algn="ctr"/>
            <a:r>
              <a:rPr lang="fr-FR" dirty="0"/>
              <a:t>Josiane Jouet </a:t>
            </a:r>
          </a:p>
        </p:txBody>
      </p:sp>
      <p:pic>
        <p:nvPicPr>
          <p:cNvPr id="9" name="Image 8">
            <a:extLst>
              <a:ext uri="{FF2B5EF4-FFF2-40B4-BE49-F238E27FC236}">
                <a16:creationId xmlns:a16="http://schemas.microsoft.com/office/drawing/2014/main" id="{854C8B29-7398-5C38-54B1-BCDB9BDBBE2E}"/>
              </a:ext>
            </a:extLst>
          </p:cNvPr>
          <p:cNvPicPr>
            <a:picLocks noChangeAspect="1"/>
          </p:cNvPicPr>
          <p:nvPr/>
        </p:nvPicPr>
        <p:blipFill>
          <a:blip r:embed="rId2"/>
          <a:stretch>
            <a:fillRect/>
          </a:stretch>
        </p:blipFill>
        <p:spPr>
          <a:xfrm>
            <a:off x="8621486" y="4575078"/>
            <a:ext cx="3474755" cy="834844"/>
          </a:xfrm>
          <a:prstGeom prst="rect">
            <a:avLst/>
          </a:prstGeom>
        </p:spPr>
      </p:pic>
      <p:pic>
        <p:nvPicPr>
          <p:cNvPr id="22" name="Image 21">
            <a:extLst>
              <a:ext uri="{FF2B5EF4-FFF2-40B4-BE49-F238E27FC236}">
                <a16:creationId xmlns:a16="http://schemas.microsoft.com/office/drawing/2014/main" id="{A13B4F4C-39E5-8703-2D0E-D40B080DB022}"/>
              </a:ext>
            </a:extLst>
          </p:cNvPr>
          <p:cNvPicPr>
            <a:picLocks noChangeAspect="1"/>
          </p:cNvPicPr>
          <p:nvPr/>
        </p:nvPicPr>
        <p:blipFill>
          <a:blip r:embed="rId3"/>
          <a:stretch>
            <a:fillRect/>
          </a:stretch>
        </p:blipFill>
        <p:spPr>
          <a:xfrm>
            <a:off x="377325" y="3728339"/>
            <a:ext cx="4440822" cy="2257295"/>
          </a:xfrm>
          <a:prstGeom prst="rect">
            <a:avLst/>
          </a:prstGeom>
        </p:spPr>
      </p:pic>
      <p:pic>
        <p:nvPicPr>
          <p:cNvPr id="24" name="Image 23" descr="Une image contenant Visage humain, personne, sourire, habits&#10;&#10;Le contenu généré par l’IA peut être incorrect.">
            <a:extLst>
              <a:ext uri="{FF2B5EF4-FFF2-40B4-BE49-F238E27FC236}">
                <a16:creationId xmlns:a16="http://schemas.microsoft.com/office/drawing/2014/main" id="{45FBD186-DEB8-B3C4-FCFF-5AFA15005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6581" y="2547489"/>
            <a:ext cx="1583192" cy="1583192"/>
          </a:xfrm>
          <a:prstGeom prst="rect">
            <a:avLst/>
          </a:prstGeom>
        </p:spPr>
      </p:pic>
      <p:pic>
        <p:nvPicPr>
          <p:cNvPr id="26" name="Image 25" descr="Une image contenant Visage humain, personne, portrait, habits&#10;&#10;Le contenu généré par l’IA peut être incorrect.">
            <a:extLst>
              <a:ext uri="{FF2B5EF4-FFF2-40B4-BE49-F238E27FC236}">
                <a16:creationId xmlns:a16="http://schemas.microsoft.com/office/drawing/2014/main" id="{A527CA26-A30B-988D-CF76-F42FF0D271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5624" y="1820233"/>
            <a:ext cx="1172112" cy="1475482"/>
          </a:xfrm>
          <a:prstGeom prst="rect">
            <a:avLst/>
          </a:prstGeom>
        </p:spPr>
      </p:pic>
      <p:pic>
        <p:nvPicPr>
          <p:cNvPr id="6" name="Image 5" descr="Une image contenant Visage humain, texte, homme, affiche&#10;&#10;Le contenu généré par l’IA peut être incorrect.">
            <a:extLst>
              <a:ext uri="{FF2B5EF4-FFF2-40B4-BE49-F238E27FC236}">
                <a16:creationId xmlns:a16="http://schemas.microsoft.com/office/drawing/2014/main" id="{FED304C4-1190-63BF-42CE-071DF2DFE1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7199" y="1720889"/>
            <a:ext cx="3484287" cy="1814966"/>
          </a:xfrm>
          <a:prstGeom prst="rect">
            <a:avLst/>
          </a:prstGeom>
        </p:spPr>
      </p:pic>
    </p:spTree>
    <p:extLst>
      <p:ext uri="{BB962C8B-B14F-4D97-AF65-F5344CB8AC3E}">
        <p14:creationId xmlns:p14="http://schemas.microsoft.com/office/powerpoint/2010/main" val="42382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EABE9-C5D1-45FD-634D-18CB700C7B3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CC9DD26-723A-B50D-A1C5-9AD7A14A2C36}"/>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53A8CCC4-B3DD-24C7-8588-1F1DF36E80C5}"/>
              </a:ext>
            </a:extLst>
          </p:cNvPr>
          <p:cNvSpPr>
            <a:spLocks noGrp="1"/>
          </p:cNvSpPr>
          <p:nvPr>
            <p:ph type="sldNum" sz="quarter" idx="7"/>
          </p:nvPr>
        </p:nvSpPr>
        <p:spPr/>
        <p:txBody>
          <a:bodyPr/>
          <a:lstStyle/>
          <a:p>
            <a:fld id="{B6F15528-21DE-4FAA-801E-634DDDAF4B2B}" type="slidenum">
              <a:rPr lang="fr-FR" smtClean="0"/>
              <a:pPr/>
              <a:t>13</a:t>
            </a:fld>
            <a:endParaRPr lang="fr-FR" dirty="0"/>
          </a:p>
        </p:txBody>
      </p:sp>
      <p:sp>
        <p:nvSpPr>
          <p:cNvPr id="4" name="Titre 3">
            <a:extLst>
              <a:ext uri="{FF2B5EF4-FFF2-40B4-BE49-F238E27FC236}">
                <a16:creationId xmlns:a16="http://schemas.microsoft.com/office/drawing/2014/main" id="{6F7DCEA2-EE8F-973E-96A0-E50A4FF26CB0}"/>
              </a:ext>
            </a:extLst>
          </p:cNvPr>
          <p:cNvSpPr>
            <a:spLocks noGrp="1"/>
          </p:cNvSpPr>
          <p:nvPr>
            <p:ph type="title"/>
          </p:nvPr>
        </p:nvSpPr>
        <p:spPr/>
        <p:txBody>
          <a:bodyPr/>
          <a:lstStyle/>
          <a:p>
            <a:r>
              <a:rPr lang="fr-FR" dirty="0">
                <a:solidFill>
                  <a:schemeClr val="tx1"/>
                </a:solidFill>
              </a:rPr>
              <a:t>Des médias encastrés socialement</a:t>
            </a:r>
          </a:p>
        </p:txBody>
      </p:sp>
      <p:pic>
        <p:nvPicPr>
          <p:cNvPr id="22" name="Image 21">
            <a:extLst>
              <a:ext uri="{FF2B5EF4-FFF2-40B4-BE49-F238E27FC236}">
                <a16:creationId xmlns:a16="http://schemas.microsoft.com/office/drawing/2014/main" id="{D80D7029-E7AC-A58D-1D30-6EA4CA23C452}"/>
              </a:ext>
            </a:extLst>
          </p:cNvPr>
          <p:cNvPicPr>
            <a:picLocks noChangeAspect="1"/>
          </p:cNvPicPr>
          <p:nvPr/>
        </p:nvPicPr>
        <p:blipFill>
          <a:blip r:embed="rId2"/>
          <a:stretch>
            <a:fillRect/>
          </a:stretch>
        </p:blipFill>
        <p:spPr>
          <a:xfrm>
            <a:off x="7957456" y="983183"/>
            <a:ext cx="3940629" cy="2376039"/>
          </a:xfrm>
          <a:prstGeom prst="rect">
            <a:avLst/>
          </a:prstGeom>
        </p:spPr>
      </p:pic>
      <p:pic>
        <p:nvPicPr>
          <p:cNvPr id="23" name="Image 22">
            <a:extLst>
              <a:ext uri="{FF2B5EF4-FFF2-40B4-BE49-F238E27FC236}">
                <a16:creationId xmlns:a16="http://schemas.microsoft.com/office/drawing/2014/main" id="{23195B17-98E0-4B53-53CA-4FE19403B885}"/>
              </a:ext>
            </a:extLst>
          </p:cNvPr>
          <p:cNvPicPr>
            <a:picLocks noChangeAspect="1"/>
          </p:cNvPicPr>
          <p:nvPr/>
        </p:nvPicPr>
        <p:blipFill>
          <a:blip r:embed="rId3"/>
          <a:stretch>
            <a:fillRect/>
          </a:stretch>
        </p:blipFill>
        <p:spPr>
          <a:xfrm>
            <a:off x="1798439" y="4417582"/>
            <a:ext cx="5055109" cy="1960358"/>
          </a:xfrm>
          <a:prstGeom prst="rect">
            <a:avLst/>
          </a:prstGeom>
        </p:spPr>
      </p:pic>
      <p:pic>
        <p:nvPicPr>
          <p:cNvPr id="25" name="Image 24">
            <a:extLst>
              <a:ext uri="{FF2B5EF4-FFF2-40B4-BE49-F238E27FC236}">
                <a16:creationId xmlns:a16="http://schemas.microsoft.com/office/drawing/2014/main" id="{8466D0D2-D9DF-D990-90F8-F755FC81D1CE}"/>
              </a:ext>
            </a:extLst>
          </p:cNvPr>
          <p:cNvPicPr>
            <a:picLocks noChangeAspect="1"/>
          </p:cNvPicPr>
          <p:nvPr/>
        </p:nvPicPr>
        <p:blipFill>
          <a:blip r:embed="rId4"/>
          <a:stretch>
            <a:fillRect/>
          </a:stretch>
        </p:blipFill>
        <p:spPr>
          <a:xfrm>
            <a:off x="7169233" y="3418348"/>
            <a:ext cx="4728852" cy="3429000"/>
          </a:xfrm>
          <a:prstGeom prst="rect">
            <a:avLst/>
          </a:prstGeom>
        </p:spPr>
      </p:pic>
    </p:spTree>
    <p:extLst>
      <p:ext uri="{BB962C8B-B14F-4D97-AF65-F5344CB8AC3E}">
        <p14:creationId xmlns:p14="http://schemas.microsoft.com/office/powerpoint/2010/main" val="1643266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0F71C-1564-20B0-958D-B910AA13CCE6}"/>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E547A95-C20A-9829-3992-A05A479DF912}"/>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B698C22A-C6B2-34E8-BE40-8386358A7ADB}"/>
              </a:ext>
            </a:extLst>
          </p:cNvPr>
          <p:cNvSpPr>
            <a:spLocks noGrp="1"/>
          </p:cNvSpPr>
          <p:nvPr>
            <p:ph type="sldNum" sz="quarter" idx="7"/>
          </p:nvPr>
        </p:nvSpPr>
        <p:spPr/>
        <p:txBody>
          <a:bodyPr/>
          <a:lstStyle/>
          <a:p>
            <a:fld id="{B6F15528-21DE-4FAA-801E-634DDDAF4B2B}" type="slidenum">
              <a:rPr lang="fr-FR" smtClean="0"/>
              <a:pPr/>
              <a:t>14</a:t>
            </a:fld>
            <a:endParaRPr lang="fr-FR" dirty="0"/>
          </a:p>
        </p:txBody>
      </p:sp>
      <p:sp>
        <p:nvSpPr>
          <p:cNvPr id="4" name="Titre 3">
            <a:extLst>
              <a:ext uri="{FF2B5EF4-FFF2-40B4-BE49-F238E27FC236}">
                <a16:creationId xmlns:a16="http://schemas.microsoft.com/office/drawing/2014/main" id="{E43D5ED7-6B32-086D-63B1-F8C11FD221B0}"/>
              </a:ext>
            </a:extLst>
          </p:cNvPr>
          <p:cNvSpPr>
            <a:spLocks noGrp="1"/>
          </p:cNvSpPr>
          <p:nvPr>
            <p:ph type="title"/>
          </p:nvPr>
        </p:nvSpPr>
        <p:spPr/>
        <p:txBody>
          <a:bodyPr/>
          <a:lstStyle/>
          <a:p>
            <a:r>
              <a:rPr lang="fr-FR" dirty="0">
                <a:solidFill>
                  <a:schemeClr val="tx1"/>
                </a:solidFill>
              </a:rPr>
              <a:t>Pouvoirs et médias</a:t>
            </a:r>
          </a:p>
        </p:txBody>
      </p:sp>
      <p:pic>
        <p:nvPicPr>
          <p:cNvPr id="5" name="Image 4" descr="Une image contenant texte, Police, capture d’écran, jaune&#10;&#10;Le contenu généré par l’IA peut être incorrect.">
            <a:extLst>
              <a:ext uri="{FF2B5EF4-FFF2-40B4-BE49-F238E27FC236}">
                <a16:creationId xmlns:a16="http://schemas.microsoft.com/office/drawing/2014/main" id="{50F32F10-85AF-02EA-C275-51971482D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812" y="2340428"/>
            <a:ext cx="2425751" cy="3937907"/>
          </a:xfrm>
          <a:prstGeom prst="rect">
            <a:avLst/>
          </a:prstGeom>
        </p:spPr>
      </p:pic>
      <p:pic>
        <p:nvPicPr>
          <p:cNvPr id="6" name="Image 5" descr="Une image contenant texte, capture d’écran&#10;&#10;Le contenu généré par l’IA peut être incorrect.">
            <a:extLst>
              <a:ext uri="{FF2B5EF4-FFF2-40B4-BE49-F238E27FC236}">
                <a16:creationId xmlns:a16="http://schemas.microsoft.com/office/drawing/2014/main" id="{03CF27C5-DD08-963F-6565-892AADC22B0F}"/>
              </a:ext>
            </a:extLst>
          </p:cNvPr>
          <p:cNvPicPr>
            <a:picLocks noChangeAspect="1"/>
          </p:cNvPicPr>
          <p:nvPr/>
        </p:nvPicPr>
        <p:blipFill>
          <a:blip r:embed="rId3">
            <a:extLst>
              <a:ext uri="{28A0092B-C50C-407E-A947-70E740481C1C}">
                <a14:useLocalDpi xmlns:a14="http://schemas.microsoft.com/office/drawing/2010/main" val="0"/>
              </a:ext>
            </a:extLst>
          </a:blip>
          <a:srcRect l="20084" r="20756"/>
          <a:stretch/>
        </p:blipFill>
        <p:spPr>
          <a:xfrm>
            <a:off x="7053833" y="2340428"/>
            <a:ext cx="2329654" cy="3937907"/>
          </a:xfrm>
          <a:prstGeom prst="rect">
            <a:avLst/>
          </a:prstGeom>
        </p:spPr>
      </p:pic>
      <p:pic>
        <p:nvPicPr>
          <p:cNvPr id="9" name="Image 8" descr="Une image contenant texte, logo, Police, symbole&#10;&#10;Le contenu généré par l’IA peut être incorrect.">
            <a:extLst>
              <a:ext uri="{FF2B5EF4-FFF2-40B4-BE49-F238E27FC236}">
                <a16:creationId xmlns:a16="http://schemas.microsoft.com/office/drawing/2014/main" id="{C520C457-45DA-E3CD-7FD5-D810CB38E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3191" y="4299857"/>
            <a:ext cx="2329266" cy="2329266"/>
          </a:xfrm>
          <a:prstGeom prst="rect">
            <a:avLst/>
          </a:prstGeom>
        </p:spPr>
      </p:pic>
      <p:pic>
        <p:nvPicPr>
          <p:cNvPr id="11" name="Image 10" descr="Une image contenant Police, Graphique, texte, conception&#10;&#10;Le contenu généré par l’IA peut être incorrect.">
            <a:extLst>
              <a:ext uri="{FF2B5EF4-FFF2-40B4-BE49-F238E27FC236}">
                <a16:creationId xmlns:a16="http://schemas.microsoft.com/office/drawing/2014/main" id="{70DD20CF-848E-7D3C-0561-A460350C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3104" y="2111716"/>
            <a:ext cx="2329655" cy="2329655"/>
          </a:xfrm>
          <a:prstGeom prst="rect">
            <a:avLst/>
          </a:prstGeom>
        </p:spPr>
      </p:pic>
      <p:pic>
        <p:nvPicPr>
          <p:cNvPr id="13" name="Image 12" descr="Une image contenant texte, Police, logo, Graphique&#10;&#10;Le contenu généré par l’IA peut être incorrect.">
            <a:extLst>
              <a:ext uri="{FF2B5EF4-FFF2-40B4-BE49-F238E27FC236}">
                <a16:creationId xmlns:a16="http://schemas.microsoft.com/office/drawing/2014/main" id="{1F57B956-7C7E-EC04-A751-B6A6301698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541" y="5059135"/>
            <a:ext cx="3743325" cy="1219200"/>
          </a:xfrm>
          <a:prstGeom prst="rect">
            <a:avLst/>
          </a:prstGeom>
        </p:spPr>
      </p:pic>
      <p:sp>
        <p:nvSpPr>
          <p:cNvPr id="8" name="ZoneTexte 7">
            <a:extLst>
              <a:ext uri="{FF2B5EF4-FFF2-40B4-BE49-F238E27FC236}">
                <a16:creationId xmlns:a16="http://schemas.microsoft.com/office/drawing/2014/main" id="{D6BDA652-2F41-4F48-6FF8-ECB1D8E5BA10}"/>
              </a:ext>
            </a:extLst>
          </p:cNvPr>
          <p:cNvSpPr txBox="1"/>
          <p:nvPr/>
        </p:nvSpPr>
        <p:spPr>
          <a:xfrm>
            <a:off x="567541" y="1907199"/>
            <a:ext cx="3514602" cy="2585323"/>
          </a:xfrm>
          <a:prstGeom prst="rect">
            <a:avLst/>
          </a:prstGeom>
          <a:noFill/>
        </p:spPr>
        <p:txBody>
          <a:bodyPr wrap="square" rtlCol="0">
            <a:spAutoFit/>
          </a:bodyPr>
          <a:lstStyle/>
          <a:p>
            <a:r>
              <a:rPr lang="fr-FR" dirty="0"/>
              <a:t>Les médias définissent l’opinion publique, même quand ils n’influencent pas les individus : ils sont essentiels dans la </a:t>
            </a:r>
            <a:r>
              <a:rPr lang="fr-FR" b="1" dirty="0"/>
              <a:t>« mise à l’agenda » </a:t>
            </a:r>
            <a:r>
              <a:rPr lang="fr-FR" dirty="0"/>
              <a:t>des sujets (Champagne, Bourdieu). </a:t>
            </a:r>
          </a:p>
          <a:p>
            <a:endParaRPr lang="fr-FR" dirty="0"/>
          </a:p>
          <a:p>
            <a:r>
              <a:rPr lang="fr-FR" dirty="0"/>
              <a:t>Il y a donc de très nombreux liens entre médias et pouvoirs (Halimi). </a:t>
            </a:r>
          </a:p>
        </p:txBody>
      </p:sp>
    </p:spTree>
    <p:extLst>
      <p:ext uri="{BB962C8B-B14F-4D97-AF65-F5344CB8AC3E}">
        <p14:creationId xmlns:p14="http://schemas.microsoft.com/office/powerpoint/2010/main" val="2058826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02824-4AC8-D610-CAFC-70D18272EF73}"/>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A1B3CD1-7C38-C4AA-4876-A0A2C20C1DA7}"/>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428B4EAC-5A13-8B32-8B76-6E22DAF3AB9F}"/>
              </a:ext>
            </a:extLst>
          </p:cNvPr>
          <p:cNvSpPr>
            <a:spLocks noGrp="1"/>
          </p:cNvSpPr>
          <p:nvPr>
            <p:ph type="sldNum" sz="quarter" idx="7"/>
          </p:nvPr>
        </p:nvSpPr>
        <p:spPr/>
        <p:txBody>
          <a:bodyPr/>
          <a:lstStyle/>
          <a:p>
            <a:fld id="{B6F15528-21DE-4FAA-801E-634DDDAF4B2B}" type="slidenum">
              <a:rPr lang="fr-FR" smtClean="0"/>
              <a:pPr/>
              <a:t>15</a:t>
            </a:fld>
            <a:endParaRPr lang="fr-FR" dirty="0"/>
          </a:p>
        </p:txBody>
      </p:sp>
      <p:pic>
        <p:nvPicPr>
          <p:cNvPr id="10" name="Image 9" descr="Une image contenant texte, capture d’écran, diagramme, Police&#10;&#10;Le contenu généré par l’IA peut être incorrect.">
            <a:extLst>
              <a:ext uri="{FF2B5EF4-FFF2-40B4-BE49-F238E27FC236}">
                <a16:creationId xmlns:a16="http://schemas.microsoft.com/office/drawing/2014/main" id="{CAB5D840-A933-F8EF-F88E-0D53863ED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76" y="130629"/>
            <a:ext cx="9017109" cy="6727371"/>
          </a:xfrm>
          <a:prstGeom prst="rect">
            <a:avLst/>
          </a:prstGeom>
        </p:spPr>
      </p:pic>
    </p:spTree>
    <p:extLst>
      <p:ext uri="{BB962C8B-B14F-4D97-AF65-F5344CB8AC3E}">
        <p14:creationId xmlns:p14="http://schemas.microsoft.com/office/powerpoint/2010/main" val="1678548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7C1E5-4A23-D0C6-4105-7EFFC9966441}"/>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C584257-E813-D94D-8824-8D2972F188A4}"/>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FC2DB2C3-456C-6CE8-16C7-F3CC0E039859}"/>
              </a:ext>
            </a:extLst>
          </p:cNvPr>
          <p:cNvSpPr>
            <a:spLocks noGrp="1"/>
          </p:cNvSpPr>
          <p:nvPr>
            <p:ph type="sldNum" sz="quarter" idx="7"/>
          </p:nvPr>
        </p:nvSpPr>
        <p:spPr/>
        <p:txBody>
          <a:bodyPr/>
          <a:lstStyle/>
          <a:p>
            <a:fld id="{B6F15528-21DE-4FAA-801E-634DDDAF4B2B}" type="slidenum">
              <a:rPr lang="fr-FR" smtClean="0"/>
              <a:pPr/>
              <a:t>16</a:t>
            </a:fld>
            <a:endParaRPr lang="fr-FR" dirty="0"/>
          </a:p>
        </p:txBody>
      </p:sp>
      <p:sp>
        <p:nvSpPr>
          <p:cNvPr id="4" name="Titre 3">
            <a:extLst>
              <a:ext uri="{FF2B5EF4-FFF2-40B4-BE49-F238E27FC236}">
                <a16:creationId xmlns:a16="http://schemas.microsoft.com/office/drawing/2014/main" id="{3F32BD59-0B6F-6E8C-ACCF-1320E81A4D1B}"/>
              </a:ext>
            </a:extLst>
          </p:cNvPr>
          <p:cNvSpPr>
            <a:spLocks noGrp="1"/>
          </p:cNvSpPr>
          <p:nvPr>
            <p:ph type="title"/>
          </p:nvPr>
        </p:nvSpPr>
        <p:spPr/>
        <p:txBody>
          <a:bodyPr/>
          <a:lstStyle/>
          <a:p>
            <a:r>
              <a:rPr lang="fr-FR" dirty="0">
                <a:solidFill>
                  <a:schemeClr val="tx1"/>
                </a:solidFill>
              </a:rPr>
              <a:t>« Bons et mauvais » médias</a:t>
            </a:r>
          </a:p>
        </p:txBody>
      </p:sp>
      <p:pic>
        <p:nvPicPr>
          <p:cNvPr id="6" name="Image 5" descr="Une image contenant texte, logo, capture d’écran, Police&#10;&#10;Le contenu généré par l’IA peut être incorrect.">
            <a:extLst>
              <a:ext uri="{FF2B5EF4-FFF2-40B4-BE49-F238E27FC236}">
                <a16:creationId xmlns:a16="http://schemas.microsoft.com/office/drawing/2014/main" id="{0A57E86D-D048-7860-9040-168B3E3FE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760" y="1725152"/>
            <a:ext cx="2903255" cy="1643852"/>
          </a:xfrm>
          <a:prstGeom prst="rect">
            <a:avLst/>
          </a:prstGeom>
        </p:spPr>
      </p:pic>
      <p:pic>
        <p:nvPicPr>
          <p:cNvPr id="7" name="Image 6" descr="Une image contenant conception, logo, blanc, Graphique&#10;&#10;Le contenu généré par l’IA peut être incorrect.">
            <a:extLst>
              <a:ext uri="{FF2B5EF4-FFF2-40B4-BE49-F238E27FC236}">
                <a16:creationId xmlns:a16="http://schemas.microsoft.com/office/drawing/2014/main" id="{4308512B-9BA0-0F09-4A84-ABF8F561C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614" y="3429000"/>
            <a:ext cx="2903255" cy="1725990"/>
          </a:xfrm>
          <a:prstGeom prst="rect">
            <a:avLst/>
          </a:prstGeom>
        </p:spPr>
      </p:pic>
      <p:pic>
        <p:nvPicPr>
          <p:cNvPr id="11" name="Image 10" descr="Une image contenant texte, Graphique, graphisme, clipart&#10;&#10;Le contenu généré par l’IA peut être incorrect.">
            <a:extLst>
              <a:ext uri="{FF2B5EF4-FFF2-40B4-BE49-F238E27FC236}">
                <a16:creationId xmlns:a16="http://schemas.microsoft.com/office/drawing/2014/main" id="{28519440-36F8-31C1-C820-A377EBDB9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613" y="4950955"/>
            <a:ext cx="2903256" cy="1552575"/>
          </a:xfrm>
          <a:prstGeom prst="rect">
            <a:avLst/>
          </a:prstGeom>
        </p:spPr>
      </p:pic>
    </p:spTree>
    <p:extLst>
      <p:ext uri="{BB962C8B-B14F-4D97-AF65-F5344CB8AC3E}">
        <p14:creationId xmlns:p14="http://schemas.microsoft.com/office/powerpoint/2010/main" val="168147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CCE4C-A206-543C-EAA1-C744471FE756}"/>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DCAE3CB-39AE-68AE-93FC-A38669FB39BE}"/>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AC9E8773-A67D-C02F-8055-98B89C5F1C17}"/>
              </a:ext>
            </a:extLst>
          </p:cNvPr>
          <p:cNvSpPr>
            <a:spLocks noGrp="1"/>
          </p:cNvSpPr>
          <p:nvPr>
            <p:ph type="sldNum" sz="quarter" idx="7"/>
          </p:nvPr>
        </p:nvSpPr>
        <p:spPr/>
        <p:txBody>
          <a:bodyPr/>
          <a:lstStyle/>
          <a:p>
            <a:fld id="{B6F15528-21DE-4FAA-801E-634DDDAF4B2B}" type="slidenum">
              <a:rPr lang="fr-FR" smtClean="0"/>
              <a:pPr/>
              <a:t>17</a:t>
            </a:fld>
            <a:endParaRPr lang="fr-FR" dirty="0"/>
          </a:p>
        </p:txBody>
      </p:sp>
      <p:sp>
        <p:nvSpPr>
          <p:cNvPr id="4" name="Titre 3">
            <a:extLst>
              <a:ext uri="{FF2B5EF4-FFF2-40B4-BE49-F238E27FC236}">
                <a16:creationId xmlns:a16="http://schemas.microsoft.com/office/drawing/2014/main" id="{40F171F5-9441-01D0-BB3B-CDBBEFBEE2DD}"/>
              </a:ext>
            </a:extLst>
          </p:cNvPr>
          <p:cNvSpPr>
            <a:spLocks noGrp="1"/>
          </p:cNvSpPr>
          <p:nvPr>
            <p:ph type="title"/>
          </p:nvPr>
        </p:nvSpPr>
        <p:spPr/>
        <p:txBody>
          <a:bodyPr/>
          <a:lstStyle/>
          <a:p>
            <a:r>
              <a:rPr lang="fr-FR" dirty="0">
                <a:solidFill>
                  <a:schemeClr val="tx1"/>
                </a:solidFill>
              </a:rPr>
              <a:t>« Bons et mauvais » médias</a:t>
            </a:r>
          </a:p>
        </p:txBody>
      </p:sp>
      <p:pic>
        <p:nvPicPr>
          <p:cNvPr id="5" name="Image 4" descr="Une image contenant texte, capture d’écran, diagramme, conception&#10;&#10;Le contenu généré par l’IA peut être incorrect.">
            <a:extLst>
              <a:ext uri="{FF2B5EF4-FFF2-40B4-BE49-F238E27FC236}">
                <a16:creationId xmlns:a16="http://schemas.microsoft.com/office/drawing/2014/main" id="{24A0E80E-DF33-7A23-B7D2-2E16310CE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888" y="2082593"/>
            <a:ext cx="2531512" cy="3937907"/>
          </a:xfrm>
          <a:prstGeom prst="rect">
            <a:avLst/>
          </a:prstGeom>
        </p:spPr>
      </p:pic>
      <p:pic>
        <p:nvPicPr>
          <p:cNvPr id="8" name="Image 7">
            <a:extLst>
              <a:ext uri="{FF2B5EF4-FFF2-40B4-BE49-F238E27FC236}">
                <a16:creationId xmlns:a16="http://schemas.microsoft.com/office/drawing/2014/main" id="{CA884314-3F2D-7265-FBD9-FA43CAD64846}"/>
              </a:ext>
            </a:extLst>
          </p:cNvPr>
          <p:cNvPicPr>
            <a:picLocks noChangeAspect="1"/>
          </p:cNvPicPr>
          <p:nvPr/>
        </p:nvPicPr>
        <p:blipFill>
          <a:blip r:embed="rId3"/>
          <a:stretch>
            <a:fillRect/>
          </a:stretch>
        </p:blipFill>
        <p:spPr>
          <a:xfrm>
            <a:off x="5136019" y="1842200"/>
            <a:ext cx="3914869" cy="4178300"/>
          </a:xfrm>
          <a:prstGeom prst="rect">
            <a:avLst/>
          </a:prstGeom>
        </p:spPr>
      </p:pic>
    </p:spTree>
    <p:extLst>
      <p:ext uri="{BB962C8B-B14F-4D97-AF65-F5344CB8AC3E}">
        <p14:creationId xmlns:p14="http://schemas.microsoft.com/office/powerpoint/2010/main" val="34044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5BA6A-3AB6-2D8B-B42D-9329B83E678F}"/>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DA766D6-7C3A-ACE7-5C81-596ED627A5D3}"/>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E7C91470-5142-24F5-01C4-0751A11D62FD}"/>
              </a:ext>
            </a:extLst>
          </p:cNvPr>
          <p:cNvSpPr>
            <a:spLocks noGrp="1"/>
          </p:cNvSpPr>
          <p:nvPr>
            <p:ph type="sldNum" sz="quarter" idx="7"/>
          </p:nvPr>
        </p:nvSpPr>
        <p:spPr/>
        <p:txBody>
          <a:bodyPr/>
          <a:lstStyle/>
          <a:p>
            <a:fld id="{B6F15528-21DE-4FAA-801E-634DDDAF4B2B}" type="slidenum">
              <a:rPr lang="fr-FR" smtClean="0"/>
              <a:pPr/>
              <a:t>18</a:t>
            </a:fld>
            <a:endParaRPr lang="fr-FR" dirty="0"/>
          </a:p>
        </p:txBody>
      </p:sp>
      <p:sp>
        <p:nvSpPr>
          <p:cNvPr id="4" name="Titre 3">
            <a:extLst>
              <a:ext uri="{FF2B5EF4-FFF2-40B4-BE49-F238E27FC236}">
                <a16:creationId xmlns:a16="http://schemas.microsoft.com/office/drawing/2014/main" id="{80FABD2C-CDFF-8CA1-D5A0-894B9914F373}"/>
              </a:ext>
            </a:extLst>
          </p:cNvPr>
          <p:cNvSpPr>
            <a:spLocks noGrp="1"/>
          </p:cNvSpPr>
          <p:nvPr>
            <p:ph type="title"/>
          </p:nvPr>
        </p:nvSpPr>
        <p:spPr/>
        <p:txBody>
          <a:bodyPr/>
          <a:lstStyle/>
          <a:p>
            <a:r>
              <a:rPr lang="fr-FR" dirty="0">
                <a:solidFill>
                  <a:schemeClr val="tx1"/>
                </a:solidFill>
              </a:rPr>
              <a:t>Pour une sociologie de la réception</a:t>
            </a:r>
          </a:p>
        </p:txBody>
      </p:sp>
      <p:pic>
        <p:nvPicPr>
          <p:cNvPr id="6" name="Image 5" descr="Une image contenant Visage humain, personne, cravate, homme&#10;&#10;Le contenu généré par l’IA peut être incorrect.">
            <a:extLst>
              <a:ext uri="{FF2B5EF4-FFF2-40B4-BE49-F238E27FC236}">
                <a16:creationId xmlns:a16="http://schemas.microsoft.com/office/drawing/2014/main" id="{32ADD3A2-FEC3-ECB4-4BCB-2A4812F8C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064" y="228878"/>
            <a:ext cx="3187085" cy="2165980"/>
          </a:xfrm>
          <a:prstGeom prst="rect">
            <a:avLst/>
          </a:prstGeom>
        </p:spPr>
      </p:pic>
      <p:sp>
        <p:nvSpPr>
          <p:cNvPr id="7" name="ZoneTexte 6">
            <a:extLst>
              <a:ext uri="{FF2B5EF4-FFF2-40B4-BE49-F238E27FC236}">
                <a16:creationId xmlns:a16="http://schemas.microsoft.com/office/drawing/2014/main" id="{2BC8155D-C890-5EAB-B142-AC6AC987C5B9}"/>
              </a:ext>
            </a:extLst>
          </p:cNvPr>
          <p:cNvSpPr txBox="1"/>
          <p:nvPr/>
        </p:nvSpPr>
        <p:spPr>
          <a:xfrm>
            <a:off x="7910534" y="2412679"/>
            <a:ext cx="4433866" cy="646331"/>
          </a:xfrm>
          <a:prstGeom prst="rect">
            <a:avLst/>
          </a:prstGeom>
          <a:noFill/>
        </p:spPr>
        <p:txBody>
          <a:bodyPr wrap="square" rtlCol="0">
            <a:spAutoFit/>
          </a:bodyPr>
          <a:lstStyle/>
          <a:p>
            <a:r>
              <a:rPr lang="fr-FR" b="1" dirty="0"/>
              <a:t>L’horizon d’attente </a:t>
            </a:r>
            <a:r>
              <a:rPr lang="fr-FR" dirty="0"/>
              <a:t>de Herbert </a:t>
            </a:r>
            <a:r>
              <a:rPr lang="fr-FR" dirty="0" err="1"/>
              <a:t>Jauss</a:t>
            </a:r>
            <a:r>
              <a:rPr lang="fr-FR" dirty="0"/>
              <a:t>,</a:t>
            </a:r>
            <a:r>
              <a:rPr lang="fr-FR" dirty="0">
                <a:effectLst/>
              </a:rPr>
              <a:t> 1978, </a:t>
            </a:r>
            <a:r>
              <a:rPr lang="fr-FR" i="1" dirty="0">
                <a:effectLst/>
              </a:rPr>
              <a:t>Pour une esthétique de la réception</a:t>
            </a:r>
            <a:r>
              <a:rPr lang="fr-FR" dirty="0">
                <a:effectLst/>
              </a:rPr>
              <a:t>.</a:t>
            </a:r>
          </a:p>
        </p:txBody>
      </p:sp>
      <p:pic>
        <p:nvPicPr>
          <p:cNvPr id="10" name="Image 9" descr="Une image contenant Visage humain, personne, cravate, habits&#10;&#10;Le contenu généré par l’IA peut être incorrect.">
            <a:extLst>
              <a:ext uri="{FF2B5EF4-FFF2-40B4-BE49-F238E27FC236}">
                <a16:creationId xmlns:a16="http://schemas.microsoft.com/office/drawing/2014/main" id="{D5325434-E932-6163-9370-15D2F5AA1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064" y="3038346"/>
            <a:ext cx="3045031" cy="2301173"/>
          </a:xfrm>
          <a:prstGeom prst="rect">
            <a:avLst/>
          </a:prstGeom>
        </p:spPr>
      </p:pic>
      <p:sp>
        <p:nvSpPr>
          <p:cNvPr id="11" name="ZoneTexte 10">
            <a:extLst>
              <a:ext uri="{FF2B5EF4-FFF2-40B4-BE49-F238E27FC236}">
                <a16:creationId xmlns:a16="http://schemas.microsoft.com/office/drawing/2014/main" id="{1A8E007C-ABAD-8095-915E-04E6CB0AE733}"/>
              </a:ext>
            </a:extLst>
          </p:cNvPr>
          <p:cNvSpPr txBox="1"/>
          <p:nvPr/>
        </p:nvSpPr>
        <p:spPr>
          <a:xfrm>
            <a:off x="7910533" y="5340180"/>
            <a:ext cx="3922259" cy="646331"/>
          </a:xfrm>
          <a:prstGeom prst="rect">
            <a:avLst/>
          </a:prstGeom>
          <a:noFill/>
        </p:spPr>
        <p:txBody>
          <a:bodyPr wrap="square" rtlCol="0">
            <a:spAutoFit/>
          </a:bodyPr>
          <a:lstStyle/>
          <a:p>
            <a:r>
              <a:rPr lang="fr-FR" cap="small" dirty="0">
                <a:effectLst/>
              </a:rPr>
              <a:t>ISER Wolfgang</a:t>
            </a:r>
            <a:r>
              <a:rPr lang="fr-FR" dirty="0">
                <a:effectLst/>
              </a:rPr>
              <a:t>, 1976, </a:t>
            </a:r>
            <a:r>
              <a:rPr lang="fr-FR" i="1" dirty="0">
                <a:effectLst/>
              </a:rPr>
              <a:t>L’acte de lecture: Théorie de l’effet esthétique</a:t>
            </a:r>
            <a:r>
              <a:rPr lang="fr-FR" i="1" dirty="0"/>
              <a:t>.</a:t>
            </a:r>
            <a:endParaRPr lang="fr-FR" dirty="0">
              <a:effectLst/>
            </a:endParaRPr>
          </a:p>
        </p:txBody>
      </p:sp>
      <p:sp>
        <p:nvSpPr>
          <p:cNvPr id="12" name="ZoneTexte 11">
            <a:extLst>
              <a:ext uri="{FF2B5EF4-FFF2-40B4-BE49-F238E27FC236}">
                <a16:creationId xmlns:a16="http://schemas.microsoft.com/office/drawing/2014/main" id="{057DC674-C646-EFAD-4CCE-DD18CAB3FD71}"/>
              </a:ext>
            </a:extLst>
          </p:cNvPr>
          <p:cNvSpPr txBox="1"/>
          <p:nvPr/>
        </p:nvSpPr>
        <p:spPr>
          <a:xfrm>
            <a:off x="326571" y="2144486"/>
            <a:ext cx="4433866" cy="3139321"/>
          </a:xfrm>
          <a:prstGeom prst="rect">
            <a:avLst/>
          </a:prstGeom>
          <a:noFill/>
        </p:spPr>
        <p:txBody>
          <a:bodyPr wrap="square" rtlCol="0">
            <a:spAutoFit/>
          </a:bodyPr>
          <a:lstStyle/>
          <a:p>
            <a:r>
              <a:rPr lang="fr-FR" dirty="0"/>
              <a:t>À l’origine une tradition littéraire qui étudie la réception. Une grande école de pensée  : </a:t>
            </a:r>
            <a:r>
              <a:rPr lang="fr-FR" b="1" dirty="0"/>
              <a:t>l’école de Constance</a:t>
            </a:r>
            <a:r>
              <a:rPr lang="fr-FR" dirty="0"/>
              <a:t>.</a:t>
            </a:r>
          </a:p>
          <a:p>
            <a:pPr marL="285750" indent="-285750">
              <a:buFontTx/>
              <a:buChar char="-"/>
            </a:pPr>
            <a:r>
              <a:rPr lang="fr-FR" dirty="0"/>
              <a:t>Théorie de l’horizon d’attente (</a:t>
            </a:r>
            <a:r>
              <a:rPr lang="fr-FR" dirty="0" err="1"/>
              <a:t>Jauss</a:t>
            </a:r>
            <a:r>
              <a:rPr lang="fr-FR" dirty="0"/>
              <a:t>) </a:t>
            </a:r>
          </a:p>
          <a:p>
            <a:pPr marL="285750" indent="-285750">
              <a:buFontTx/>
              <a:buChar char="-"/>
            </a:pPr>
            <a:r>
              <a:rPr lang="fr-FR" dirty="0"/>
              <a:t>Construction de la théorie du lecteur, capable de changer le sens du texte. </a:t>
            </a:r>
          </a:p>
          <a:p>
            <a:pPr marL="285750" indent="-285750">
              <a:buFontTx/>
              <a:buChar char="-"/>
            </a:pPr>
            <a:r>
              <a:rPr lang="fr-FR" dirty="0"/>
              <a:t>Contradiction </a:t>
            </a:r>
            <a:r>
              <a:rPr lang="fr-FR" dirty="0" err="1"/>
              <a:t>Jauss</a:t>
            </a:r>
            <a:r>
              <a:rPr lang="fr-FR" dirty="0"/>
              <a:t>/</a:t>
            </a:r>
            <a:r>
              <a:rPr lang="fr-FR" dirty="0" err="1"/>
              <a:t>Iser</a:t>
            </a:r>
            <a:r>
              <a:rPr lang="fr-FR" dirty="0"/>
              <a:t> : le sens est-il à construire ou à révéler ? L’auteur écrit-il pour un lecteur fictif ? (</a:t>
            </a:r>
            <a:r>
              <a:rPr lang="fr-FR" dirty="0" err="1"/>
              <a:t>Iser</a:t>
            </a:r>
            <a:r>
              <a:rPr lang="fr-FR" dirty="0"/>
              <a:t>) </a:t>
            </a:r>
          </a:p>
          <a:p>
            <a:pPr marL="285750" indent="-285750">
              <a:buFontTx/>
              <a:buChar char="-"/>
            </a:pPr>
            <a:r>
              <a:rPr lang="fr-FR" dirty="0"/>
              <a:t>Des importations tardives en sociologie de la littérature (Isabelle Charpentier).</a:t>
            </a:r>
          </a:p>
        </p:txBody>
      </p:sp>
      <p:pic>
        <p:nvPicPr>
          <p:cNvPr id="16" name="Image 15">
            <a:extLst>
              <a:ext uri="{FF2B5EF4-FFF2-40B4-BE49-F238E27FC236}">
                <a16:creationId xmlns:a16="http://schemas.microsoft.com/office/drawing/2014/main" id="{E98041F6-A24D-87A8-4FD0-AC43BB572202}"/>
              </a:ext>
            </a:extLst>
          </p:cNvPr>
          <p:cNvPicPr>
            <a:picLocks noChangeAspect="1"/>
          </p:cNvPicPr>
          <p:nvPr/>
        </p:nvPicPr>
        <p:blipFill>
          <a:blip r:embed="rId4"/>
          <a:stretch>
            <a:fillRect/>
          </a:stretch>
        </p:blipFill>
        <p:spPr>
          <a:xfrm>
            <a:off x="464983" y="5309291"/>
            <a:ext cx="6660853" cy="634871"/>
          </a:xfrm>
          <a:prstGeom prst="rect">
            <a:avLst/>
          </a:prstGeom>
        </p:spPr>
      </p:pic>
    </p:spTree>
    <p:extLst>
      <p:ext uri="{BB962C8B-B14F-4D97-AF65-F5344CB8AC3E}">
        <p14:creationId xmlns:p14="http://schemas.microsoft.com/office/powerpoint/2010/main" val="187728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86229-9EAE-2C47-3239-074BD31C6417}"/>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DB1630C-306D-BC8C-5C1E-A325450B36DE}"/>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6EDECA57-4867-7E6A-451F-B4E58C14DA26}"/>
              </a:ext>
            </a:extLst>
          </p:cNvPr>
          <p:cNvSpPr>
            <a:spLocks noGrp="1"/>
          </p:cNvSpPr>
          <p:nvPr>
            <p:ph type="sldNum" sz="quarter" idx="7"/>
          </p:nvPr>
        </p:nvSpPr>
        <p:spPr/>
        <p:txBody>
          <a:bodyPr/>
          <a:lstStyle/>
          <a:p>
            <a:fld id="{B6F15528-21DE-4FAA-801E-634DDDAF4B2B}" type="slidenum">
              <a:rPr lang="fr-FR" smtClean="0"/>
              <a:pPr/>
              <a:t>19</a:t>
            </a:fld>
            <a:endParaRPr lang="fr-FR" dirty="0"/>
          </a:p>
        </p:txBody>
      </p:sp>
      <p:sp>
        <p:nvSpPr>
          <p:cNvPr id="4" name="Titre 3">
            <a:extLst>
              <a:ext uri="{FF2B5EF4-FFF2-40B4-BE49-F238E27FC236}">
                <a16:creationId xmlns:a16="http://schemas.microsoft.com/office/drawing/2014/main" id="{54124407-5946-F3BB-E408-B17ECE1FB813}"/>
              </a:ext>
            </a:extLst>
          </p:cNvPr>
          <p:cNvSpPr>
            <a:spLocks noGrp="1"/>
          </p:cNvSpPr>
          <p:nvPr>
            <p:ph type="title"/>
          </p:nvPr>
        </p:nvSpPr>
        <p:spPr/>
        <p:txBody>
          <a:bodyPr/>
          <a:lstStyle/>
          <a:p>
            <a:r>
              <a:rPr lang="fr-FR" dirty="0">
                <a:solidFill>
                  <a:schemeClr val="tx1"/>
                </a:solidFill>
              </a:rPr>
              <a:t>Pour une sociologie de la réception</a:t>
            </a:r>
          </a:p>
        </p:txBody>
      </p:sp>
      <p:pic>
        <p:nvPicPr>
          <p:cNvPr id="8" name="Image 7" descr="Une image contenant texte, Police, livre, Rectangle&#10;&#10;Le contenu généré par l’IA peut être incorrect.">
            <a:extLst>
              <a:ext uri="{FF2B5EF4-FFF2-40B4-BE49-F238E27FC236}">
                <a16:creationId xmlns:a16="http://schemas.microsoft.com/office/drawing/2014/main" id="{0623B1D1-DC20-A21B-A61C-2BE99D579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117" y="3007622"/>
            <a:ext cx="2321283" cy="3495909"/>
          </a:xfrm>
          <a:prstGeom prst="rect">
            <a:avLst/>
          </a:prstGeom>
        </p:spPr>
      </p:pic>
      <p:pic>
        <p:nvPicPr>
          <p:cNvPr id="9" name="Image 8" descr="Une image contenant texte, conception&#10;&#10;Le contenu généré par l’IA peut être incorrect.">
            <a:extLst>
              <a:ext uri="{FF2B5EF4-FFF2-40B4-BE49-F238E27FC236}">
                <a16:creationId xmlns:a16="http://schemas.microsoft.com/office/drawing/2014/main" id="{13DD829B-DDB3-0BC2-B87B-3BE6D483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868" y="3007623"/>
            <a:ext cx="2265588" cy="3495908"/>
          </a:xfrm>
          <a:prstGeom prst="rect">
            <a:avLst/>
          </a:prstGeom>
        </p:spPr>
      </p:pic>
      <p:pic>
        <p:nvPicPr>
          <p:cNvPr id="11" name="Image 10">
            <a:extLst>
              <a:ext uri="{FF2B5EF4-FFF2-40B4-BE49-F238E27FC236}">
                <a16:creationId xmlns:a16="http://schemas.microsoft.com/office/drawing/2014/main" id="{FA12C4E5-9335-8A94-10C1-33D922B2AE55}"/>
              </a:ext>
            </a:extLst>
          </p:cNvPr>
          <p:cNvPicPr>
            <a:picLocks noChangeAspect="1"/>
          </p:cNvPicPr>
          <p:nvPr/>
        </p:nvPicPr>
        <p:blipFill>
          <a:blip r:embed="rId4"/>
          <a:stretch>
            <a:fillRect/>
          </a:stretch>
        </p:blipFill>
        <p:spPr>
          <a:xfrm>
            <a:off x="5359529" y="1659503"/>
            <a:ext cx="6719853" cy="1348119"/>
          </a:xfrm>
          <a:prstGeom prst="rect">
            <a:avLst/>
          </a:prstGeom>
        </p:spPr>
      </p:pic>
    </p:spTree>
    <p:extLst>
      <p:ext uri="{BB962C8B-B14F-4D97-AF65-F5344CB8AC3E}">
        <p14:creationId xmlns:p14="http://schemas.microsoft.com/office/powerpoint/2010/main" val="52377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A81EBA55-1D6B-9F38-FF65-4F935228EDEA}"/>
              </a:ext>
            </a:extLst>
          </p:cNvPr>
          <p:cNvSpPr txBox="1">
            <a:spLocks/>
          </p:cNvSpPr>
          <p:nvPr/>
        </p:nvSpPr>
        <p:spPr>
          <a:xfrm>
            <a:off x="1960770" y="2759179"/>
            <a:ext cx="8270461" cy="13396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353" b="1" dirty="0">
                <a:solidFill>
                  <a:schemeClr val="bg1"/>
                </a:solidFill>
                <a:latin typeface="Tahoma" panose="020B0604030504040204" pitchFamily="34" charset="0"/>
                <a:ea typeface="Tahoma" panose="020B0604030504040204" pitchFamily="34" charset="0"/>
                <a:cs typeface="Tahoma" panose="020B0604030504040204" pitchFamily="34" charset="0"/>
              </a:rPr>
              <a:t>Séance 5 :</a:t>
            </a:r>
            <a:r>
              <a:rPr lang="fr-FR" sz="4300" b="1" dirty="0">
                <a:solidFill>
                  <a:schemeClr val="bg1"/>
                </a:solidFill>
                <a:latin typeface="Tahoma" panose="020B0604030504040204" pitchFamily="34" charset="0"/>
                <a:ea typeface="Tahoma" panose="020B0604030504040204" pitchFamily="34" charset="0"/>
                <a:cs typeface="Tahoma" panose="020B0604030504040204" pitchFamily="34" charset="0"/>
              </a:rPr>
              <a:t> Médias, contenus en ligne et numérique</a:t>
            </a:r>
          </a:p>
        </p:txBody>
      </p:sp>
    </p:spTree>
    <p:extLst>
      <p:ext uri="{BB962C8B-B14F-4D97-AF65-F5344CB8AC3E}">
        <p14:creationId xmlns:p14="http://schemas.microsoft.com/office/powerpoint/2010/main" val="4155782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8B832-2119-C462-E839-438C04328DC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B8A963C-0143-88E1-15A6-6DD23B4181F3}"/>
              </a:ext>
            </a:extLst>
          </p:cNvPr>
          <p:cNvSpPr>
            <a:spLocks noGrp="1"/>
          </p:cNvSpPr>
          <p:nvPr>
            <p:ph type="title"/>
          </p:nvPr>
        </p:nvSpPr>
        <p:spPr/>
        <p:txBody>
          <a:bodyPr/>
          <a:lstStyle/>
          <a:p>
            <a:r>
              <a:rPr lang="fr-FR" sz="2902" b="1" dirty="0">
                <a:latin typeface="Tahoma"/>
                <a:cs typeface="Tahoma"/>
              </a:rPr>
              <a:t>Moment discussion : quels liens avec le numérique ? </a:t>
            </a:r>
          </a:p>
        </p:txBody>
      </p:sp>
      <p:sp>
        <p:nvSpPr>
          <p:cNvPr id="3" name="Espace réservé de la date 2">
            <a:extLst>
              <a:ext uri="{FF2B5EF4-FFF2-40B4-BE49-F238E27FC236}">
                <a16:creationId xmlns:a16="http://schemas.microsoft.com/office/drawing/2014/main" id="{E687D934-4D5A-7DB7-4C5C-9A1AC9DA2DED}"/>
              </a:ext>
            </a:extLst>
          </p:cNvPr>
          <p:cNvSpPr>
            <a:spLocks noGrp="1"/>
          </p:cNvSpPr>
          <p:nvPr>
            <p:ph type="dt" sz="half" idx="10"/>
          </p:nvPr>
        </p:nvSpPr>
        <p:spPr/>
        <p:txBody>
          <a:bodyPr/>
          <a:lstStyle/>
          <a:p>
            <a:r>
              <a:rPr lang="fr-FR"/>
              <a:t>29/05/2025</a:t>
            </a:r>
          </a:p>
        </p:txBody>
      </p:sp>
      <p:sp>
        <p:nvSpPr>
          <p:cNvPr id="4" name="Espace réservé du numéro de diapositive 3">
            <a:extLst>
              <a:ext uri="{FF2B5EF4-FFF2-40B4-BE49-F238E27FC236}">
                <a16:creationId xmlns:a16="http://schemas.microsoft.com/office/drawing/2014/main" id="{74295323-7121-AF90-740B-B04EEB29AC19}"/>
              </a:ext>
            </a:extLst>
          </p:cNvPr>
          <p:cNvSpPr>
            <a:spLocks noGrp="1"/>
          </p:cNvSpPr>
          <p:nvPr>
            <p:ph type="sldNum" sz="quarter" idx="12"/>
          </p:nvPr>
        </p:nvSpPr>
        <p:spPr/>
        <p:txBody>
          <a:bodyPr/>
          <a:lstStyle/>
          <a:p>
            <a:fld id="{31642A94-3262-46D4-822E-0D351306AFC2}" type="slidenum">
              <a:rPr lang="fr-FR" smtClean="0"/>
              <a:t>20</a:t>
            </a:fld>
            <a:endParaRPr lang="fr-FR"/>
          </a:p>
        </p:txBody>
      </p:sp>
    </p:spTree>
    <p:extLst>
      <p:ext uri="{BB962C8B-B14F-4D97-AF65-F5344CB8AC3E}">
        <p14:creationId xmlns:p14="http://schemas.microsoft.com/office/powerpoint/2010/main" val="247042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68C0F-13CF-3F58-94EC-592A46D509B9}"/>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6C29CE13-9922-6F40-E454-152B6283557E}"/>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III Nouveaux médias, nouveaux contenus?</a:t>
            </a:r>
          </a:p>
        </p:txBody>
      </p:sp>
    </p:spTree>
    <p:extLst>
      <p:ext uri="{BB962C8B-B14F-4D97-AF65-F5344CB8AC3E}">
        <p14:creationId xmlns:p14="http://schemas.microsoft.com/office/powerpoint/2010/main" val="3451378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A3250-B489-16C9-8B66-275137DE1C36}"/>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028321F-C786-0A0A-6912-4D9A3F061A51}"/>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B27E60D6-B6C0-9D25-1A62-E82E633D5B74}"/>
              </a:ext>
            </a:extLst>
          </p:cNvPr>
          <p:cNvSpPr>
            <a:spLocks noGrp="1"/>
          </p:cNvSpPr>
          <p:nvPr>
            <p:ph type="sldNum" sz="quarter" idx="7"/>
          </p:nvPr>
        </p:nvSpPr>
        <p:spPr/>
        <p:txBody>
          <a:bodyPr/>
          <a:lstStyle/>
          <a:p>
            <a:fld id="{B6F15528-21DE-4FAA-801E-634DDDAF4B2B}" type="slidenum">
              <a:rPr lang="fr-FR" smtClean="0"/>
              <a:pPr/>
              <a:t>22</a:t>
            </a:fld>
            <a:endParaRPr lang="fr-FR" dirty="0"/>
          </a:p>
        </p:txBody>
      </p:sp>
      <p:sp>
        <p:nvSpPr>
          <p:cNvPr id="4" name="Titre 3">
            <a:extLst>
              <a:ext uri="{FF2B5EF4-FFF2-40B4-BE49-F238E27FC236}">
                <a16:creationId xmlns:a16="http://schemas.microsoft.com/office/drawing/2014/main" id="{ED0C1346-DC3A-4C74-6EC0-9E62A521F18A}"/>
              </a:ext>
            </a:extLst>
          </p:cNvPr>
          <p:cNvSpPr>
            <a:spLocks noGrp="1"/>
          </p:cNvSpPr>
          <p:nvPr>
            <p:ph type="title"/>
          </p:nvPr>
        </p:nvSpPr>
        <p:spPr/>
        <p:txBody>
          <a:bodyPr/>
          <a:lstStyle/>
          <a:p>
            <a:r>
              <a:rPr lang="fr-FR" dirty="0">
                <a:solidFill>
                  <a:schemeClr val="tx1"/>
                </a:solidFill>
              </a:rPr>
              <a:t>Une reprise de la segmentation de la presse traditionnelle ?</a:t>
            </a:r>
          </a:p>
        </p:txBody>
      </p:sp>
      <p:pic>
        <p:nvPicPr>
          <p:cNvPr id="6" name="Image 5">
            <a:extLst>
              <a:ext uri="{FF2B5EF4-FFF2-40B4-BE49-F238E27FC236}">
                <a16:creationId xmlns:a16="http://schemas.microsoft.com/office/drawing/2014/main" id="{D2B95C2C-D52F-43A1-767F-DE52A74F0387}"/>
              </a:ext>
            </a:extLst>
          </p:cNvPr>
          <p:cNvPicPr>
            <a:picLocks noChangeAspect="1"/>
          </p:cNvPicPr>
          <p:nvPr/>
        </p:nvPicPr>
        <p:blipFill>
          <a:blip r:embed="rId2"/>
          <a:stretch>
            <a:fillRect/>
          </a:stretch>
        </p:blipFill>
        <p:spPr>
          <a:xfrm>
            <a:off x="8908972" y="1725153"/>
            <a:ext cx="2909178" cy="4191000"/>
          </a:xfrm>
          <a:prstGeom prst="rect">
            <a:avLst/>
          </a:prstGeom>
        </p:spPr>
      </p:pic>
      <p:pic>
        <p:nvPicPr>
          <p:cNvPr id="8" name="Image 7" descr="Une image contenant texte, plein air, oiseau&#10;&#10;Le contenu généré par l’IA peut être incorrect.">
            <a:extLst>
              <a:ext uri="{FF2B5EF4-FFF2-40B4-BE49-F238E27FC236}">
                <a16:creationId xmlns:a16="http://schemas.microsoft.com/office/drawing/2014/main" id="{F06C3D37-2ECA-7129-20D7-BA58804E8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743" y="1506991"/>
            <a:ext cx="2031479" cy="2629580"/>
          </a:xfrm>
          <a:prstGeom prst="rect">
            <a:avLst/>
          </a:prstGeom>
        </p:spPr>
      </p:pic>
      <p:pic>
        <p:nvPicPr>
          <p:cNvPr id="10" name="Image 9" descr="Une image contenant texte, foyer, feu, livre&#10;&#10;Le contenu généré par l’IA peut être incorrect.">
            <a:extLst>
              <a:ext uri="{FF2B5EF4-FFF2-40B4-BE49-F238E27FC236}">
                <a16:creationId xmlns:a16="http://schemas.microsoft.com/office/drawing/2014/main" id="{8A0289F7-B75A-B504-0678-5829DD409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3472" y="4234543"/>
            <a:ext cx="1809750" cy="2524125"/>
          </a:xfrm>
          <a:prstGeom prst="rect">
            <a:avLst/>
          </a:prstGeom>
        </p:spPr>
      </p:pic>
      <p:sp>
        <p:nvSpPr>
          <p:cNvPr id="11" name="ZoneTexte 10">
            <a:extLst>
              <a:ext uri="{FF2B5EF4-FFF2-40B4-BE49-F238E27FC236}">
                <a16:creationId xmlns:a16="http://schemas.microsoft.com/office/drawing/2014/main" id="{5CFCC347-4B06-24E7-2D7B-99FF71953C2A}"/>
              </a:ext>
            </a:extLst>
          </p:cNvPr>
          <p:cNvSpPr txBox="1"/>
          <p:nvPr/>
        </p:nvSpPr>
        <p:spPr>
          <a:xfrm>
            <a:off x="5624179" y="3312821"/>
            <a:ext cx="1017564" cy="1015663"/>
          </a:xfrm>
          <a:prstGeom prst="rect">
            <a:avLst/>
          </a:prstGeom>
          <a:noFill/>
        </p:spPr>
        <p:txBody>
          <a:bodyPr wrap="square" rtlCol="0">
            <a:spAutoFit/>
          </a:bodyPr>
          <a:lstStyle/>
          <a:p>
            <a:pPr algn="ctr"/>
            <a:r>
              <a:rPr lang="fr-FR" sz="6000" b="1" dirty="0"/>
              <a:t>≠</a:t>
            </a:r>
          </a:p>
        </p:txBody>
      </p:sp>
      <p:pic>
        <p:nvPicPr>
          <p:cNvPr id="13" name="Image 12" descr="Une image contenant texte, journal, Actualités, Coupure de presse&#10;&#10;Le contenu généré par l’IA peut être incorrect.">
            <a:extLst>
              <a:ext uri="{FF2B5EF4-FFF2-40B4-BE49-F238E27FC236}">
                <a16:creationId xmlns:a16="http://schemas.microsoft.com/office/drawing/2014/main" id="{2E3AD375-E46F-682B-BD59-F8D16E6C0E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6871" y="3898242"/>
            <a:ext cx="1744096" cy="2605289"/>
          </a:xfrm>
          <a:prstGeom prst="rect">
            <a:avLst/>
          </a:prstGeom>
        </p:spPr>
      </p:pic>
      <p:pic>
        <p:nvPicPr>
          <p:cNvPr id="15" name="Image 14" descr="Une image contenant texte, Police, Graphique, logo&#10;&#10;Le contenu généré par l’IA peut être incorrect.">
            <a:extLst>
              <a:ext uri="{FF2B5EF4-FFF2-40B4-BE49-F238E27FC236}">
                <a16:creationId xmlns:a16="http://schemas.microsoft.com/office/drawing/2014/main" id="{545A557F-CE9F-82F6-6B2F-CAEAC64E04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2400" y="2460809"/>
            <a:ext cx="1945612" cy="645203"/>
          </a:xfrm>
          <a:prstGeom prst="rect">
            <a:avLst/>
          </a:prstGeom>
        </p:spPr>
      </p:pic>
    </p:spTree>
    <p:extLst>
      <p:ext uri="{BB962C8B-B14F-4D97-AF65-F5344CB8AC3E}">
        <p14:creationId xmlns:p14="http://schemas.microsoft.com/office/powerpoint/2010/main" val="1571789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036FA-D1A7-42ED-BD54-E460D336F6E2}"/>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893540E-5BC7-738C-C248-51F253AF15E4}"/>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AA2708FE-FB54-8F85-D2D7-6A56758611EA}"/>
              </a:ext>
            </a:extLst>
          </p:cNvPr>
          <p:cNvSpPr>
            <a:spLocks noGrp="1"/>
          </p:cNvSpPr>
          <p:nvPr>
            <p:ph type="sldNum" sz="quarter" idx="7"/>
          </p:nvPr>
        </p:nvSpPr>
        <p:spPr/>
        <p:txBody>
          <a:bodyPr/>
          <a:lstStyle/>
          <a:p>
            <a:fld id="{B6F15528-21DE-4FAA-801E-634DDDAF4B2B}" type="slidenum">
              <a:rPr lang="fr-FR" smtClean="0"/>
              <a:pPr/>
              <a:t>23</a:t>
            </a:fld>
            <a:endParaRPr lang="fr-FR" dirty="0"/>
          </a:p>
        </p:txBody>
      </p:sp>
      <p:sp>
        <p:nvSpPr>
          <p:cNvPr id="4" name="Titre 3">
            <a:extLst>
              <a:ext uri="{FF2B5EF4-FFF2-40B4-BE49-F238E27FC236}">
                <a16:creationId xmlns:a16="http://schemas.microsoft.com/office/drawing/2014/main" id="{226A262F-85DB-FA4B-3C01-3E07A30657DB}"/>
              </a:ext>
            </a:extLst>
          </p:cNvPr>
          <p:cNvSpPr>
            <a:spLocks noGrp="1"/>
          </p:cNvSpPr>
          <p:nvPr>
            <p:ph type="title"/>
          </p:nvPr>
        </p:nvSpPr>
        <p:spPr/>
        <p:txBody>
          <a:bodyPr/>
          <a:lstStyle/>
          <a:p>
            <a:r>
              <a:rPr lang="fr-FR" dirty="0">
                <a:solidFill>
                  <a:schemeClr val="tx1"/>
                </a:solidFill>
              </a:rPr>
              <a:t>À chaque média/réseau son contenu ? </a:t>
            </a:r>
          </a:p>
        </p:txBody>
      </p:sp>
      <p:pic>
        <p:nvPicPr>
          <p:cNvPr id="6" name="Image 5">
            <a:extLst>
              <a:ext uri="{FF2B5EF4-FFF2-40B4-BE49-F238E27FC236}">
                <a16:creationId xmlns:a16="http://schemas.microsoft.com/office/drawing/2014/main" id="{D48D90EB-055E-D147-4512-DFB309484AA3}"/>
              </a:ext>
            </a:extLst>
          </p:cNvPr>
          <p:cNvPicPr>
            <a:picLocks noChangeAspect="1"/>
          </p:cNvPicPr>
          <p:nvPr/>
        </p:nvPicPr>
        <p:blipFill>
          <a:blip r:embed="rId2"/>
          <a:stretch>
            <a:fillRect/>
          </a:stretch>
        </p:blipFill>
        <p:spPr>
          <a:xfrm>
            <a:off x="6677849" y="1850803"/>
            <a:ext cx="4904551" cy="1578197"/>
          </a:xfrm>
          <a:prstGeom prst="rect">
            <a:avLst/>
          </a:prstGeom>
        </p:spPr>
      </p:pic>
      <p:pic>
        <p:nvPicPr>
          <p:cNvPr id="8" name="Image 7" descr="Une image contenant Téléphone mobile, Appareil de communications portable, Appareil de communication, habits&#10;&#10;Le contenu généré par l’IA peut être incorrect.">
            <a:extLst>
              <a:ext uri="{FF2B5EF4-FFF2-40B4-BE49-F238E27FC236}">
                <a16:creationId xmlns:a16="http://schemas.microsoft.com/office/drawing/2014/main" id="{B3551322-21A1-A0BC-CD78-5D8ECFB7A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371" y="3811672"/>
            <a:ext cx="3262109" cy="2173962"/>
          </a:xfrm>
          <a:prstGeom prst="rect">
            <a:avLst/>
          </a:prstGeom>
        </p:spPr>
      </p:pic>
      <p:pic>
        <p:nvPicPr>
          <p:cNvPr id="12" name="Image 11" descr="Une image contenant Visage humain, personne, habits, homme&#10;&#10;Le contenu généré par l’IA peut être incorrect.">
            <a:extLst>
              <a:ext uri="{FF2B5EF4-FFF2-40B4-BE49-F238E27FC236}">
                <a16:creationId xmlns:a16="http://schemas.microsoft.com/office/drawing/2014/main" id="{1FCEF73F-C0A6-3DA4-4BD2-C6C165F854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034" y="3811672"/>
            <a:ext cx="3559629" cy="2000173"/>
          </a:xfrm>
          <a:prstGeom prst="rect">
            <a:avLst/>
          </a:prstGeom>
        </p:spPr>
      </p:pic>
    </p:spTree>
    <p:extLst>
      <p:ext uri="{BB962C8B-B14F-4D97-AF65-F5344CB8AC3E}">
        <p14:creationId xmlns:p14="http://schemas.microsoft.com/office/powerpoint/2010/main" val="2700826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176A3-E84C-3636-D4D6-77E04C3FF51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C8DBABA-86B8-799D-17CC-19E9DD124D91}"/>
              </a:ext>
            </a:extLst>
          </p:cNvPr>
          <p:cNvSpPr>
            <a:spLocks noGrp="1"/>
          </p:cNvSpPr>
          <p:nvPr>
            <p:ph type="title"/>
          </p:nvPr>
        </p:nvSpPr>
        <p:spPr/>
        <p:txBody>
          <a:bodyPr/>
          <a:lstStyle/>
          <a:p>
            <a:r>
              <a:rPr lang="fr-FR" dirty="0">
                <a:solidFill>
                  <a:schemeClr val="tx1"/>
                </a:solidFill>
              </a:rPr>
              <a:t>Une économie de l’attention et l’influence</a:t>
            </a:r>
          </a:p>
        </p:txBody>
      </p:sp>
      <p:pic>
        <p:nvPicPr>
          <p:cNvPr id="4" name="Image 3">
            <a:extLst>
              <a:ext uri="{FF2B5EF4-FFF2-40B4-BE49-F238E27FC236}">
                <a16:creationId xmlns:a16="http://schemas.microsoft.com/office/drawing/2014/main" id="{AB127B11-2C62-F474-55C8-F6A9F2C71F00}"/>
              </a:ext>
            </a:extLst>
          </p:cNvPr>
          <p:cNvPicPr>
            <a:picLocks noChangeAspect="1"/>
          </p:cNvPicPr>
          <p:nvPr/>
        </p:nvPicPr>
        <p:blipFill>
          <a:blip r:embed="rId2"/>
          <a:stretch>
            <a:fillRect/>
          </a:stretch>
        </p:blipFill>
        <p:spPr>
          <a:xfrm>
            <a:off x="4764068" y="4991529"/>
            <a:ext cx="3848990" cy="1253160"/>
          </a:xfrm>
          <a:prstGeom prst="rect">
            <a:avLst/>
          </a:prstGeom>
        </p:spPr>
      </p:pic>
      <p:sp>
        <p:nvSpPr>
          <p:cNvPr id="5" name="ZoneTexte 4">
            <a:extLst>
              <a:ext uri="{FF2B5EF4-FFF2-40B4-BE49-F238E27FC236}">
                <a16:creationId xmlns:a16="http://schemas.microsoft.com/office/drawing/2014/main" id="{73A8C397-CEE0-CBDB-6E22-8F3F8256C716}"/>
              </a:ext>
            </a:extLst>
          </p:cNvPr>
          <p:cNvSpPr txBox="1"/>
          <p:nvPr/>
        </p:nvSpPr>
        <p:spPr>
          <a:xfrm>
            <a:off x="265471" y="2045110"/>
            <a:ext cx="3982064" cy="3970318"/>
          </a:xfrm>
          <a:prstGeom prst="rect">
            <a:avLst/>
          </a:prstGeom>
          <a:noFill/>
        </p:spPr>
        <p:txBody>
          <a:bodyPr wrap="square" rtlCol="0">
            <a:spAutoFit/>
          </a:bodyPr>
          <a:lstStyle/>
          <a:p>
            <a:r>
              <a:rPr lang="fr-FR" dirty="0"/>
              <a:t>Pour répondre à la question précédente on peut citer les travaux de Joseph Godefroy et Julie Levy sur les influenceurs</a:t>
            </a:r>
          </a:p>
          <a:p>
            <a:endParaRPr lang="fr-FR" dirty="0"/>
          </a:p>
          <a:p>
            <a:r>
              <a:rPr lang="fr-FR" dirty="0"/>
              <a:t>Deux conclusions majeures : </a:t>
            </a:r>
          </a:p>
          <a:p>
            <a:pPr marL="285750" indent="-285750">
              <a:buFontTx/>
              <a:buChar char="-"/>
            </a:pPr>
            <a:r>
              <a:rPr lang="fr-FR" dirty="0"/>
              <a:t>Des personnes sous influence économique et très tôt repérées </a:t>
            </a:r>
          </a:p>
          <a:p>
            <a:pPr marL="285750" indent="-285750">
              <a:buFontTx/>
              <a:buChar char="-"/>
            </a:pPr>
            <a:r>
              <a:rPr lang="fr-FR" dirty="0"/>
              <a:t>Pas d’étude qui permette de connaître tous les influenceurs. Julie Levy ne teste pas le caractère dominant des influenceurs et ne recense pas de publication qui observe cet aspect</a:t>
            </a:r>
          </a:p>
        </p:txBody>
      </p:sp>
      <p:pic>
        <p:nvPicPr>
          <p:cNvPr id="9" name="Image 8">
            <a:extLst>
              <a:ext uri="{FF2B5EF4-FFF2-40B4-BE49-F238E27FC236}">
                <a16:creationId xmlns:a16="http://schemas.microsoft.com/office/drawing/2014/main" id="{FEB17953-19D8-3AB8-A607-4493BB3D479B}"/>
              </a:ext>
            </a:extLst>
          </p:cNvPr>
          <p:cNvPicPr>
            <a:picLocks noChangeAspect="1"/>
          </p:cNvPicPr>
          <p:nvPr/>
        </p:nvPicPr>
        <p:blipFill>
          <a:blip r:embed="rId3"/>
          <a:stretch>
            <a:fillRect/>
          </a:stretch>
        </p:blipFill>
        <p:spPr>
          <a:xfrm>
            <a:off x="4764068" y="6244689"/>
            <a:ext cx="7492181" cy="592602"/>
          </a:xfrm>
          <a:prstGeom prst="rect">
            <a:avLst/>
          </a:prstGeom>
        </p:spPr>
      </p:pic>
      <p:pic>
        <p:nvPicPr>
          <p:cNvPr id="11" name="Image 10" descr="Une image contenant texte, nombre, reçu&#10;&#10;Description générée automatiquement">
            <a:extLst>
              <a:ext uri="{FF2B5EF4-FFF2-40B4-BE49-F238E27FC236}">
                <a16:creationId xmlns:a16="http://schemas.microsoft.com/office/drawing/2014/main" id="{5ABB173C-6175-84AD-0C9C-B02CA67E0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2173" y="2875890"/>
            <a:ext cx="3240743" cy="3074551"/>
          </a:xfrm>
          <a:prstGeom prst="rect">
            <a:avLst/>
          </a:prstGeom>
        </p:spPr>
      </p:pic>
      <p:pic>
        <p:nvPicPr>
          <p:cNvPr id="13" name="Image 12">
            <a:extLst>
              <a:ext uri="{FF2B5EF4-FFF2-40B4-BE49-F238E27FC236}">
                <a16:creationId xmlns:a16="http://schemas.microsoft.com/office/drawing/2014/main" id="{7A2A72CB-055D-6C7D-4A19-C9104097444B}"/>
              </a:ext>
            </a:extLst>
          </p:cNvPr>
          <p:cNvPicPr>
            <a:picLocks noChangeAspect="1"/>
          </p:cNvPicPr>
          <p:nvPr/>
        </p:nvPicPr>
        <p:blipFill>
          <a:blip r:embed="rId5"/>
          <a:stretch>
            <a:fillRect/>
          </a:stretch>
        </p:blipFill>
        <p:spPr>
          <a:xfrm>
            <a:off x="5243688" y="1756927"/>
            <a:ext cx="3369370" cy="3074551"/>
          </a:xfrm>
          <a:prstGeom prst="rect">
            <a:avLst/>
          </a:prstGeom>
        </p:spPr>
      </p:pic>
      <p:sp>
        <p:nvSpPr>
          <p:cNvPr id="3" name="Espace réservé de la date 2">
            <a:extLst>
              <a:ext uri="{FF2B5EF4-FFF2-40B4-BE49-F238E27FC236}">
                <a16:creationId xmlns:a16="http://schemas.microsoft.com/office/drawing/2014/main" id="{01F9E6FF-D5D6-5949-151A-392FD4D67758}"/>
              </a:ext>
            </a:extLst>
          </p:cNvPr>
          <p:cNvSpPr>
            <a:spLocks noGrp="1"/>
          </p:cNvSpPr>
          <p:nvPr>
            <p:ph type="dt" sz="half" idx="6"/>
          </p:nvPr>
        </p:nvSpPr>
        <p:spPr/>
        <p:txBody>
          <a:bodyPr/>
          <a:lstStyle/>
          <a:p>
            <a:r>
              <a:rPr lang="fr-FR"/>
              <a:t>20/12/2024</a:t>
            </a:r>
            <a:endParaRPr lang="en-US" dirty="0"/>
          </a:p>
        </p:txBody>
      </p:sp>
    </p:spTree>
    <p:extLst>
      <p:ext uri="{BB962C8B-B14F-4D97-AF65-F5344CB8AC3E}">
        <p14:creationId xmlns:p14="http://schemas.microsoft.com/office/powerpoint/2010/main" val="558586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BF5C4-29D0-66B8-B1D6-01545F1D123C}"/>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1B6E380-83BD-B194-FFCD-2D7755BFF2AC}"/>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70149BD4-FAA8-77C5-54CC-2ED008B487DE}"/>
              </a:ext>
            </a:extLst>
          </p:cNvPr>
          <p:cNvSpPr>
            <a:spLocks noGrp="1"/>
          </p:cNvSpPr>
          <p:nvPr>
            <p:ph type="sldNum" sz="quarter" idx="7"/>
          </p:nvPr>
        </p:nvSpPr>
        <p:spPr/>
        <p:txBody>
          <a:bodyPr/>
          <a:lstStyle/>
          <a:p>
            <a:fld id="{B6F15528-21DE-4FAA-801E-634DDDAF4B2B}" type="slidenum">
              <a:rPr lang="fr-FR" smtClean="0"/>
              <a:pPr/>
              <a:t>25</a:t>
            </a:fld>
            <a:endParaRPr lang="fr-FR" dirty="0"/>
          </a:p>
        </p:txBody>
      </p:sp>
      <p:sp>
        <p:nvSpPr>
          <p:cNvPr id="4" name="Titre 3">
            <a:extLst>
              <a:ext uri="{FF2B5EF4-FFF2-40B4-BE49-F238E27FC236}">
                <a16:creationId xmlns:a16="http://schemas.microsoft.com/office/drawing/2014/main" id="{DF65D542-C197-8193-37A5-DD2FAD19EA18}"/>
              </a:ext>
            </a:extLst>
          </p:cNvPr>
          <p:cNvSpPr>
            <a:spLocks noGrp="1"/>
          </p:cNvSpPr>
          <p:nvPr>
            <p:ph type="title"/>
          </p:nvPr>
        </p:nvSpPr>
        <p:spPr/>
        <p:txBody>
          <a:bodyPr/>
          <a:lstStyle/>
          <a:p>
            <a:r>
              <a:rPr lang="fr-FR" dirty="0">
                <a:solidFill>
                  <a:schemeClr val="tx1"/>
                </a:solidFill>
              </a:rPr>
              <a:t>Une adaptation au format en ligne</a:t>
            </a:r>
          </a:p>
        </p:txBody>
      </p:sp>
      <p:sp>
        <p:nvSpPr>
          <p:cNvPr id="6" name="ZoneTexte 5">
            <a:extLst>
              <a:ext uri="{FF2B5EF4-FFF2-40B4-BE49-F238E27FC236}">
                <a16:creationId xmlns:a16="http://schemas.microsoft.com/office/drawing/2014/main" id="{1329BF07-A4B6-8CEF-90E3-3D5867B78863}"/>
              </a:ext>
            </a:extLst>
          </p:cNvPr>
          <p:cNvSpPr txBox="1"/>
          <p:nvPr/>
        </p:nvSpPr>
        <p:spPr>
          <a:xfrm>
            <a:off x="5812971" y="1951672"/>
            <a:ext cx="6096000" cy="954107"/>
          </a:xfrm>
          <a:prstGeom prst="rect">
            <a:avLst/>
          </a:prstGeom>
          <a:noFill/>
        </p:spPr>
        <p:txBody>
          <a:bodyPr wrap="square">
            <a:spAutoFit/>
          </a:bodyPr>
          <a:lstStyle/>
          <a:p>
            <a:r>
              <a:rPr lang="fr-FR" sz="1400" cap="small" dirty="0">
                <a:effectLst/>
              </a:rPr>
              <a:t>BRISTIELLE A.</a:t>
            </a:r>
            <a:r>
              <a:rPr lang="fr-FR" sz="1400" dirty="0">
                <a:effectLst/>
              </a:rPr>
              <a:t>, 2020, « YouTube comme média politique : les différences de contenu entre interviews politiques classiques et émissions en ligne de trois représentants de La France insoumise », </a:t>
            </a:r>
            <a:r>
              <a:rPr lang="fr-FR" sz="1400" i="1" dirty="0">
                <a:effectLst/>
              </a:rPr>
              <a:t>Mots. Les langages du politique</a:t>
            </a:r>
            <a:r>
              <a:rPr lang="fr-FR" sz="1400" dirty="0">
                <a:effectLst/>
              </a:rPr>
              <a:t>, </a:t>
            </a:r>
            <a:r>
              <a:rPr lang="fr-FR" sz="1400" i="1" dirty="0">
                <a:effectLst/>
              </a:rPr>
              <a:t>123</a:t>
            </a:r>
            <a:r>
              <a:rPr lang="fr-FR" sz="1400" dirty="0">
                <a:effectLst/>
              </a:rPr>
              <a:t>, 2, p. 103‑121. </a:t>
            </a:r>
          </a:p>
        </p:txBody>
      </p:sp>
      <p:pic>
        <p:nvPicPr>
          <p:cNvPr id="8" name="Image 7" descr="Une image contenant texte, capture d’écran, ligne, diagramme&#10;&#10;Le contenu généré par l’IA peut être incorrect.">
            <a:extLst>
              <a:ext uri="{FF2B5EF4-FFF2-40B4-BE49-F238E27FC236}">
                <a16:creationId xmlns:a16="http://schemas.microsoft.com/office/drawing/2014/main" id="{C9154A7B-0FFF-A4BF-B3B7-9CB832B71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893" y="3108334"/>
            <a:ext cx="5524500" cy="3067050"/>
          </a:xfrm>
          <a:prstGeom prst="rect">
            <a:avLst/>
          </a:prstGeom>
        </p:spPr>
      </p:pic>
      <p:pic>
        <p:nvPicPr>
          <p:cNvPr id="10" name="Image 9">
            <a:extLst>
              <a:ext uri="{FF2B5EF4-FFF2-40B4-BE49-F238E27FC236}">
                <a16:creationId xmlns:a16="http://schemas.microsoft.com/office/drawing/2014/main" id="{764712B1-145F-DD8F-FBC0-10F4F0712D1C}"/>
              </a:ext>
            </a:extLst>
          </p:cNvPr>
          <p:cNvPicPr>
            <a:picLocks noChangeAspect="1"/>
          </p:cNvPicPr>
          <p:nvPr/>
        </p:nvPicPr>
        <p:blipFill>
          <a:blip r:embed="rId3"/>
          <a:stretch>
            <a:fillRect/>
          </a:stretch>
        </p:blipFill>
        <p:spPr>
          <a:xfrm>
            <a:off x="7723690" y="481252"/>
            <a:ext cx="4185281" cy="1243901"/>
          </a:xfrm>
          <a:prstGeom prst="rect">
            <a:avLst/>
          </a:prstGeom>
        </p:spPr>
      </p:pic>
      <p:sp>
        <p:nvSpPr>
          <p:cNvPr id="11" name="ZoneTexte 10">
            <a:extLst>
              <a:ext uri="{FF2B5EF4-FFF2-40B4-BE49-F238E27FC236}">
                <a16:creationId xmlns:a16="http://schemas.microsoft.com/office/drawing/2014/main" id="{A0A82132-ED70-B4D6-6B83-6232B52C299D}"/>
              </a:ext>
            </a:extLst>
          </p:cNvPr>
          <p:cNvSpPr txBox="1"/>
          <p:nvPr/>
        </p:nvSpPr>
        <p:spPr>
          <a:xfrm>
            <a:off x="609600" y="2116267"/>
            <a:ext cx="3592286" cy="3477875"/>
          </a:xfrm>
          <a:prstGeom prst="rect">
            <a:avLst/>
          </a:prstGeom>
          <a:noFill/>
        </p:spPr>
        <p:txBody>
          <a:bodyPr wrap="square" rtlCol="0">
            <a:spAutoFit/>
          </a:bodyPr>
          <a:lstStyle/>
          <a:p>
            <a:pPr marL="342900" indent="-342900">
              <a:buFont typeface="Arial" panose="020B0604020202020204" pitchFamily="34" charset="0"/>
              <a:buChar char="•"/>
            </a:pPr>
            <a:r>
              <a:rPr lang="fr-FR" sz="2000" dirty="0"/>
              <a:t>Concept de « </a:t>
            </a:r>
            <a:r>
              <a:rPr lang="fr-FR" sz="2000" b="1" dirty="0"/>
              <a:t>grammaire</a:t>
            </a:r>
            <a:r>
              <a:rPr lang="fr-FR" sz="2000" dirty="0"/>
              <a:t> » issu de la sociologie pragmatique </a:t>
            </a:r>
          </a:p>
          <a:p>
            <a:pPr marL="342900" indent="-342900">
              <a:buFont typeface="Arial" panose="020B0604020202020204" pitchFamily="34" charset="0"/>
              <a:buChar char="•"/>
            </a:pPr>
            <a:r>
              <a:rPr lang="fr-FR" sz="2000" dirty="0"/>
              <a:t>Trois grands enjeux : </a:t>
            </a:r>
          </a:p>
          <a:p>
            <a:pPr marL="800100" lvl="1" indent="-342900">
              <a:buFont typeface="Wingdings" panose="05000000000000000000" pitchFamily="2" charset="2"/>
              <a:buChar char="ü"/>
            </a:pPr>
            <a:r>
              <a:rPr lang="fr-FR" sz="2000" dirty="0"/>
              <a:t>Format</a:t>
            </a:r>
          </a:p>
          <a:p>
            <a:pPr marL="800100" lvl="1" indent="-342900">
              <a:buFont typeface="Wingdings" panose="05000000000000000000" pitchFamily="2" charset="2"/>
              <a:buChar char="ü"/>
            </a:pPr>
            <a:r>
              <a:rPr lang="fr-FR" sz="2000" dirty="0"/>
              <a:t>Visibilité</a:t>
            </a:r>
          </a:p>
          <a:p>
            <a:pPr marL="800100" lvl="1" indent="-342900">
              <a:buFont typeface="Wingdings" panose="05000000000000000000" pitchFamily="2" charset="2"/>
              <a:buChar char="ü"/>
            </a:pPr>
            <a:r>
              <a:rPr lang="fr-FR" sz="2000" dirty="0"/>
              <a:t>Public</a:t>
            </a:r>
          </a:p>
          <a:p>
            <a:pPr marL="342900" indent="-342900">
              <a:buFont typeface="Arial" panose="020B0604020202020204" pitchFamily="34" charset="0"/>
              <a:buChar char="•"/>
            </a:pPr>
            <a:r>
              <a:rPr lang="fr-FR" sz="2000" dirty="0"/>
              <a:t>Très lié aussi au fonctionnement des algorithmes de chaque réseau (</a:t>
            </a:r>
            <a:r>
              <a:rPr lang="fr-FR" sz="2000" dirty="0" err="1"/>
              <a:t>Chavalarias</a:t>
            </a:r>
            <a:r>
              <a:rPr lang="fr-FR" sz="2000" dirty="0"/>
              <a:t>)</a:t>
            </a:r>
          </a:p>
        </p:txBody>
      </p:sp>
      <p:pic>
        <p:nvPicPr>
          <p:cNvPr id="13" name="Image 12" descr="Une image contenant texte, affiche, Police, graphisme&#10;&#10;Le contenu généré par l’IA peut être incorrect.">
            <a:extLst>
              <a:ext uri="{FF2B5EF4-FFF2-40B4-BE49-F238E27FC236}">
                <a16:creationId xmlns:a16="http://schemas.microsoft.com/office/drawing/2014/main" id="{0FB2B9E8-B7AF-94E7-AE93-79365C756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304" y="2583398"/>
            <a:ext cx="1688592" cy="2779776"/>
          </a:xfrm>
          <a:prstGeom prst="rect">
            <a:avLst/>
          </a:prstGeom>
        </p:spPr>
      </p:pic>
    </p:spTree>
    <p:extLst>
      <p:ext uri="{BB962C8B-B14F-4D97-AF65-F5344CB8AC3E}">
        <p14:creationId xmlns:p14="http://schemas.microsoft.com/office/powerpoint/2010/main" val="1199048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B28116-37D1-0B58-D974-FEB853F2DD5C}"/>
              </a:ext>
            </a:extLst>
          </p:cNvPr>
          <p:cNvSpPr>
            <a:spLocks noGrp="1"/>
          </p:cNvSpPr>
          <p:nvPr>
            <p:ph type="title"/>
          </p:nvPr>
        </p:nvSpPr>
        <p:spPr/>
        <p:txBody>
          <a:bodyPr/>
          <a:lstStyle/>
          <a:p>
            <a:r>
              <a:rPr lang="fr-FR" sz="2902" b="1" dirty="0">
                <a:latin typeface="Tahoma"/>
                <a:cs typeface="Tahoma"/>
              </a:rPr>
              <a:t>Moment discussion</a:t>
            </a:r>
            <a:endParaRPr lang="fr-FR" dirty="0"/>
          </a:p>
        </p:txBody>
      </p:sp>
      <p:sp>
        <p:nvSpPr>
          <p:cNvPr id="3" name="Espace réservé de la date 2">
            <a:extLst>
              <a:ext uri="{FF2B5EF4-FFF2-40B4-BE49-F238E27FC236}">
                <a16:creationId xmlns:a16="http://schemas.microsoft.com/office/drawing/2014/main" id="{C1F390A9-BF12-75A5-D8DE-5397FB4CFC5D}"/>
              </a:ext>
            </a:extLst>
          </p:cNvPr>
          <p:cNvSpPr>
            <a:spLocks noGrp="1"/>
          </p:cNvSpPr>
          <p:nvPr>
            <p:ph type="dt" sz="half" idx="10"/>
          </p:nvPr>
        </p:nvSpPr>
        <p:spPr/>
        <p:txBody>
          <a:bodyPr/>
          <a:lstStyle/>
          <a:p>
            <a:r>
              <a:rPr lang="fr-FR"/>
              <a:t>29/05/2025</a:t>
            </a:r>
          </a:p>
        </p:txBody>
      </p:sp>
      <p:sp>
        <p:nvSpPr>
          <p:cNvPr id="4" name="Espace réservé du numéro de diapositive 3">
            <a:extLst>
              <a:ext uri="{FF2B5EF4-FFF2-40B4-BE49-F238E27FC236}">
                <a16:creationId xmlns:a16="http://schemas.microsoft.com/office/drawing/2014/main" id="{ADE0FB2C-68CA-2642-029D-5649B3B8FA35}"/>
              </a:ext>
            </a:extLst>
          </p:cNvPr>
          <p:cNvSpPr>
            <a:spLocks noGrp="1"/>
          </p:cNvSpPr>
          <p:nvPr>
            <p:ph type="sldNum" sz="quarter" idx="12"/>
          </p:nvPr>
        </p:nvSpPr>
        <p:spPr/>
        <p:txBody>
          <a:bodyPr/>
          <a:lstStyle/>
          <a:p>
            <a:fld id="{31642A94-3262-46D4-822E-0D351306AFC2}" type="slidenum">
              <a:rPr lang="fr-FR" smtClean="0"/>
              <a:t>26</a:t>
            </a:fld>
            <a:endParaRPr lang="fr-FR"/>
          </a:p>
        </p:txBody>
      </p:sp>
    </p:spTree>
    <p:extLst>
      <p:ext uri="{BB962C8B-B14F-4D97-AF65-F5344CB8AC3E}">
        <p14:creationId xmlns:p14="http://schemas.microsoft.com/office/powerpoint/2010/main" val="2483912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93C24-147A-5898-4FD7-94603416CE44}"/>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0C828F88-8565-38F2-DFD3-74EF90B43F08}"/>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IV Nouveaux médias,  nouveaux publics ?</a:t>
            </a:r>
          </a:p>
        </p:txBody>
      </p:sp>
    </p:spTree>
    <p:extLst>
      <p:ext uri="{BB962C8B-B14F-4D97-AF65-F5344CB8AC3E}">
        <p14:creationId xmlns:p14="http://schemas.microsoft.com/office/powerpoint/2010/main" val="271502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C8EA9-D370-ED54-7C36-DA415E081905}"/>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008ED4A-3A19-0883-3044-900144B0BF05}"/>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6B1D0170-C892-C5AD-4D93-7637AEA0BE56}"/>
              </a:ext>
            </a:extLst>
          </p:cNvPr>
          <p:cNvSpPr>
            <a:spLocks noGrp="1"/>
          </p:cNvSpPr>
          <p:nvPr>
            <p:ph type="sldNum" sz="quarter" idx="7"/>
          </p:nvPr>
        </p:nvSpPr>
        <p:spPr/>
        <p:txBody>
          <a:bodyPr/>
          <a:lstStyle/>
          <a:p>
            <a:fld id="{B6F15528-21DE-4FAA-801E-634DDDAF4B2B}" type="slidenum">
              <a:rPr lang="fr-FR" smtClean="0"/>
              <a:pPr/>
              <a:t>28</a:t>
            </a:fld>
            <a:endParaRPr lang="fr-FR" dirty="0"/>
          </a:p>
        </p:txBody>
      </p:sp>
      <p:sp>
        <p:nvSpPr>
          <p:cNvPr id="4" name="Titre 3">
            <a:extLst>
              <a:ext uri="{FF2B5EF4-FFF2-40B4-BE49-F238E27FC236}">
                <a16:creationId xmlns:a16="http://schemas.microsoft.com/office/drawing/2014/main" id="{FDDDF3D1-5F79-181C-D165-CA7253160D87}"/>
              </a:ext>
            </a:extLst>
          </p:cNvPr>
          <p:cNvSpPr>
            <a:spLocks noGrp="1"/>
          </p:cNvSpPr>
          <p:nvPr>
            <p:ph type="title"/>
          </p:nvPr>
        </p:nvSpPr>
        <p:spPr/>
        <p:txBody>
          <a:bodyPr/>
          <a:lstStyle/>
          <a:p>
            <a:r>
              <a:rPr lang="fr-FR" dirty="0">
                <a:solidFill>
                  <a:schemeClr val="tx1"/>
                </a:solidFill>
              </a:rPr>
              <a:t>Mesurer l’audience en ligne</a:t>
            </a:r>
          </a:p>
        </p:txBody>
      </p:sp>
      <p:pic>
        <p:nvPicPr>
          <p:cNvPr id="5" name="Image 4" descr="Une image contenant Police, logo, Graphique, symbole&#10;&#10;Le contenu généré par l’IA peut être incorrect.">
            <a:extLst>
              <a:ext uri="{FF2B5EF4-FFF2-40B4-BE49-F238E27FC236}">
                <a16:creationId xmlns:a16="http://schemas.microsoft.com/office/drawing/2014/main" id="{F4723C97-9447-5A0D-B6F6-52DDE5ACC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83" y="1780253"/>
            <a:ext cx="2857500" cy="1600200"/>
          </a:xfrm>
          <a:prstGeom prst="rect">
            <a:avLst/>
          </a:prstGeom>
        </p:spPr>
      </p:pic>
      <p:sp>
        <p:nvSpPr>
          <p:cNvPr id="6" name="ZoneTexte 5">
            <a:extLst>
              <a:ext uri="{FF2B5EF4-FFF2-40B4-BE49-F238E27FC236}">
                <a16:creationId xmlns:a16="http://schemas.microsoft.com/office/drawing/2014/main" id="{1A6EC2B6-6D45-8512-A7B2-029F92297524}"/>
              </a:ext>
            </a:extLst>
          </p:cNvPr>
          <p:cNvSpPr txBox="1"/>
          <p:nvPr/>
        </p:nvSpPr>
        <p:spPr>
          <a:xfrm>
            <a:off x="376216" y="3511958"/>
            <a:ext cx="3945412" cy="3323987"/>
          </a:xfrm>
          <a:prstGeom prst="rect">
            <a:avLst/>
          </a:prstGeom>
          <a:solidFill>
            <a:schemeClr val="bg1"/>
          </a:solidFill>
        </p:spPr>
        <p:txBody>
          <a:bodyPr wrap="square">
            <a:spAutoFit/>
          </a:bodyPr>
          <a:lstStyle/>
          <a:p>
            <a:pPr>
              <a:buNone/>
            </a:pPr>
            <a:r>
              <a:rPr lang="fr-FR" sz="1400" b="1" dirty="0"/>
              <a:t>Audience Internet Global </a:t>
            </a:r>
          </a:p>
          <a:p>
            <a:r>
              <a:rPr lang="fr-FR" sz="1400" dirty="0"/>
              <a:t>Nom déposé. La mesure d’Audience Internet Global mesure ‘nativement’ l’audience globale de plus de 7 000 marques et 1 000 applications. Elle repose sur panel unique de plus de 25 000 individus de 2 ans et plus,. La mesure bénéficie des méthodologies innovantes d’hybridation mariant panels et big data mises au point par Médiamétrie. De cette mesure globale découlent les résultats d’audience sur chacun des écrans : ordinateur, téléphone mobile et tablette. La mesure prend en compte le surf des internautes quels que soient le lieu, le mode de connexion (3G/4G/Wifi) ou le protocole (http/https) pour l’ensemble des sites et applications. </a:t>
            </a:r>
          </a:p>
        </p:txBody>
      </p:sp>
      <p:pic>
        <p:nvPicPr>
          <p:cNvPr id="7" name="Image 6" descr="Une image contenant Snack, nourriture, Biscuits et craquelins, pâtisserie&#10;&#10;Le contenu généré par l’IA peut être incorrect.">
            <a:extLst>
              <a:ext uri="{FF2B5EF4-FFF2-40B4-BE49-F238E27FC236}">
                <a16:creationId xmlns:a16="http://schemas.microsoft.com/office/drawing/2014/main" id="{8AB46095-B59C-8955-1391-9597F4677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845" y="1780253"/>
            <a:ext cx="1582783" cy="1187087"/>
          </a:xfrm>
          <a:prstGeom prst="rect">
            <a:avLst/>
          </a:prstGeom>
        </p:spPr>
      </p:pic>
      <p:pic>
        <p:nvPicPr>
          <p:cNvPr id="8" name="Image 7">
            <a:extLst>
              <a:ext uri="{FF2B5EF4-FFF2-40B4-BE49-F238E27FC236}">
                <a16:creationId xmlns:a16="http://schemas.microsoft.com/office/drawing/2014/main" id="{B0D44655-7142-23EC-D6AD-BC737F9EFCFC}"/>
              </a:ext>
            </a:extLst>
          </p:cNvPr>
          <p:cNvPicPr>
            <a:picLocks noChangeAspect="1"/>
          </p:cNvPicPr>
          <p:nvPr/>
        </p:nvPicPr>
        <p:blipFill>
          <a:blip r:embed="rId4"/>
          <a:stretch>
            <a:fillRect/>
          </a:stretch>
        </p:blipFill>
        <p:spPr>
          <a:xfrm>
            <a:off x="4609933" y="1151092"/>
            <a:ext cx="3703320" cy="2360866"/>
          </a:xfrm>
          <a:prstGeom prst="rect">
            <a:avLst/>
          </a:prstGeom>
        </p:spPr>
      </p:pic>
      <p:pic>
        <p:nvPicPr>
          <p:cNvPr id="9" name="Image 8">
            <a:extLst>
              <a:ext uri="{FF2B5EF4-FFF2-40B4-BE49-F238E27FC236}">
                <a16:creationId xmlns:a16="http://schemas.microsoft.com/office/drawing/2014/main" id="{6FF57427-47C8-1508-B298-E9A400F25F50}"/>
              </a:ext>
            </a:extLst>
          </p:cNvPr>
          <p:cNvPicPr>
            <a:picLocks noChangeAspect="1"/>
          </p:cNvPicPr>
          <p:nvPr/>
        </p:nvPicPr>
        <p:blipFill>
          <a:blip r:embed="rId5"/>
          <a:stretch>
            <a:fillRect/>
          </a:stretch>
        </p:blipFill>
        <p:spPr>
          <a:xfrm>
            <a:off x="8483254" y="1164979"/>
            <a:ext cx="3703320" cy="2333091"/>
          </a:xfrm>
          <a:prstGeom prst="rect">
            <a:avLst/>
          </a:prstGeom>
        </p:spPr>
      </p:pic>
      <p:pic>
        <p:nvPicPr>
          <p:cNvPr id="10" name="Image 9">
            <a:extLst>
              <a:ext uri="{FF2B5EF4-FFF2-40B4-BE49-F238E27FC236}">
                <a16:creationId xmlns:a16="http://schemas.microsoft.com/office/drawing/2014/main" id="{5E5EBDDF-D482-3371-92CD-EB219751EA3C}"/>
              </a:ext>
            </a:extLst>
          </p:cNvPr>
          <p:cNvPicPr>
            <a:picLocks noChangeAspect="1"/>
          </p:cNvPicPr>
          <p:nvPr/>
        </p:nvPicPr>
        <p:blipFill>
          <a:blip r:embed="rId6"/>
          <a:stretch>
            <a:fillRect/>
          </a:stretch>
        </p:blipFill>
        <p:spPr>
          <a:xfrm>
            <a:off x="4609933" y="3925186"/>
            <a:ext cx="3703320" cy="2175699"/>
          </a:xfrm>
          <a:prstGeom prst="rect">
            <a:avLst/>
          </a:prstGeom>
        </p:spPr>
      </p:pic>
      <p:pic>
        <p:nvPicPr>
          <p:cNvPr id="11" name="Image 10">
            <a:extLst>
              <a:ext uri="{FF2B5EF4-FFF2-40B4-BE49-F238E27FC236}">
                <a16:creationId xmlns:a16="http://schemas.microsoft.com/office/drawing/2014/main" id="{6108487D-0E40-CD71-5B6F-9DA27170F4BE}"/>
              </a:ext>
            </a:extLst>
          </p:cNvPr>
          <p:cNvPicPr>
            <a:picLocks noChangeAspect="1"/>
          </p:cNvPicPr>
          <p:nvPr/>
        </p:nvPicPr>
        <p:blipFill>
          <a:blip r:embed="rId7"/>
          <a:stretch>
            <a:fillRect/>
          </a:stretch>
        </p:blipFill>
        <p:spPr>
          <a:xfrm>
            <a:off x="8488680" y="3939072"/>
            <a:ext cx="3703320" cy="2147925"/>
          </a:xfrm>
          <a:prstGeom prst="rect">
            <a:avLst/>
          </a:prstGeom>
        </p:spPr>
      </p:pic>
    </p:spTree>
    <p:extLst>
      <p:ext uri="{BB962C8B-B14F-4D97-AF65-F5344CB8AC3E}">
        <p14:creationId xmlns:p14="http://schemas.microsoft.com/office/powerpoint/2010/main" val="2340284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B667C-8DB2-D632-AD63-6A4F8F1FB1D6}"/>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31283C0-0D6D-E8B8-0DA5-67063318EFD6}"/>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2E1C01DB-2B5F-F4E2-962E-9C06F026D1DE}"/>
              </a:ext>
            </a:extLst>
          </p:cNvPr>
          <p:cNvSpPr>
            <a:spLocks noGrp="1"/>
          </p:cNvSpPr>
          <p:nvPr>
            <p:ph type="sldNum" sz="quarter" idx="7"/>
          </p:nvPr>
        </p:nvSpPr>
        <p:spPr/>
        <p:txBody>
          <a:bodyPr/>
          <a:lstStyle/>
          <a:p>
            <a:fld id="{B6F15528-21DE-4FAA-801E-634DDDAF4B2B}" type="slidenum">
              <a:rPr lang="fr-FR" smtClean="0"/>
              <a:pPr/>
              <a:t>29</a:t>
            </a:fld>
            <a:endParaRPr lang="fr-FR" dirty="0"/>
          </a:p>
        </p:txBody>
      </p:sp>
      <p:sp>
        <p:nvSpPr>
          <p:cNvPr id="4" name="Titre 3">
            <a:extLst>
              <a:ext uri="{FF2B5EF4-FFF2-40B4-BE49-F238E27FC236}">
                <a16:creationId xmlns:a16="http://schemas.microsoft.com/office/drawing/2014/main" id="{86B26439-9B08-E433-5612-F69E315D5AEA}"/>
              </a:ext>
            </a:extLst>
          </p:cNvPr>
          <p:cNvSpPr>
            <a:spLocks noGrp="1"/>
          </p:cNvSpPr>
          <p:nvPr>
            <p:ph type="title"/>
          </p:nvPr>
        </p:nvSpPr>
        <p:spPr/>
        <p:txBody>
          <a:bodyPr/>
          <a:lstStyle/>
          <a:p>
            <a:r>
              <a:rPr lang="fr-FR" dirty="0">
                <a:solidFill>
                  <a:schemeClr val="tx1"/>
                </a:solidFill>
              </a:rPr>
              <a:t>Internet et son public</a:t>
            </a:r>
          </a:p>
        </p:txBody>
      </p:sp>
      <p:pic>
        <p:nvPicPr>
          <p:cNvPr id="13" name="Image 12">
            <a:extLst>
              <a:ext uri="{FF2B5EF4-FFF2-40B4-BE49-F238E27FC236}">
                <a16:creationId xmlns:a16="http://schemas.microsoft.com/office/drawing/2014/main" id="{6E4AE748-C874-3FFF-E854-5AAA62DD3607}"/>
              </a:ext>
            </a:extLst>
          </p:cNvPr>
          <p:cNvPicPr>
            <a:picLocks noChangeAspect="1"/>
          </p:cNvPicPr>
          <p:nvPr/>
        </p:nvPicPr>
        <p:blipFill>
          <a:blip r:embed="rId2"/>
          <a:srcRect b="28487"/>
          <a:stretch/>
        </p:blipFill>
        <p:spPr>
          <a:xfrm>
            <a:off x="7099535" y="92731"/>
            <a:ext cx="4482865" cy="2334783"/>
          </a:xfrm>
          <a:prstGeom prst="rect">
            <a:avLst/>
          </a:prstGeom>
        </p:spPr>
      </p:pic>
      <p:pic>
        <p:nvPicPr>
          <p:cNvPr id="14" name="Image 13">
            <a:extLst>
              <a:ext uri="{FF2B5EF4-FFF2-40B4-BE49-F238E27FC236}">
                <a16:creationId xmlns:a16="http://schemas.microsoft.com/office/drawing/2014/main" id="{5CACB879-C008-1EE0-6C80-738F79C1A630}"/>
              </a:ext>
            </a:extLst>
          </p:cNvPr>
          <p:cNvPicPr>
            <a:picLocks noChangeAspect="1"/>
          </p:cNvPicPr>
          <p:nvPr/>
        </p:nvPicPr>
        <p:blipFill>
          <a:blip r:embed="rId3"/>
          <a:stretch>
            <a:fillRect/>
          </a:stretch>
        </p:blipFill>
        <p:spPr>
          <a:xfrm>
            <a:off x="970147" y="2566416"/>
            <a:ext cx="5297162" cy="3809014"/>
          </a:xfrm>
          <a:prstGeom prst="rect">
            <a:avLst/>
          </a:prstGeom>
        </p:spPr>
      </p:pic>
      <p:pic>
        <p:nvPicPr>
          <p:cNvPr id="15" name="Image 14">
            <a:extLst>
              <a:ext uri="{FF2B5EF4-FFF2-40B4-BE49-F238E27FC236}">
                <a16:creationId xmlns:a16="http://schemas.microsoft.com/office/drawing/2014/main" id="{1BAE660E-E0AE-758A-FE88-F4235077B2C7}"/>
              </a:ext>
            </a:extLst>
          </p:cNvPr>
          <p:cNvPicPr>
            <a:picLocks noChangeAspect="1"/>
          </p:cNvPicPr>
          <p:nvPr/>
        </p:nvPicPr>
        <p:blipFill>
          <a:blip r:embed="rId4"/>
          <a:stretch>
            <a:fillRect/>
          </a:stretch>
        </p:blipFill>
        <p:spPr>
          <a:xfrm>
            <a:off x="6531429" y="2550755"/>
            <a:ext cx="5050971" cy="3809014"/>
          </a:xfrm>
          <a:prstGeom prst="rect">
            <a:avLst/>
          </a:prstGeom>
        </p:spPr>
      </p:pic>
    </p:spTree>
    <p:extLst>
      <p:ext uri="{BB962C8B-B14F-4D97-AF65-F5344CB8AC3E}">
        <p14:creationId xmlns:p14="http://schemas.microsoft.com/office/powerpoint/2010/main" val="2661142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3B334-B600-B769-389A-4EBFA3B6837F}"/>
              </a:ext>
            </a:extLst>
          </p:cNvPr>
          <p:cNvSpPr>
            <a:spLocks noGrp="1"/>
          </p:cNvSpPr>
          <p:nvPr>
            <p:ph type="title"/>
          </p:nvPr>
        </p:nvSpPr>
        <p:spPr>
          <a:xfrm>
            <a:off x="945300" y="872366"/>
            <a:ext cx="8371251" cy="446548"/>
          </a:xfrm>
        </p:spPr>
        <p:txBody>
          <a:bodyPr/>
          <a:lstStyle/>
          <a:p>
            <a:r>
              <a:rPr lang="fr-FR" dirty="0">
                <a:solidFill>
                  <a:schemeClr val="tx1"/>
                </a:solidFill>
              </a:rPr>
              <a:t>Ordre des séances</a:t>
            </a:r>
          </a:p>
        </p:txBody>
      </p:sp>
      <p:grpSp>
        <p:nvGrpSpPr>
          <p:cNvPr id="3" name="Groupe 2">
            <a:extLst>
              <a:ext uri="{FF2B5EF4-FFF2-40B4-BE49-F238E27FC236}">
                <a16:creationId xmlns:a16="http://schemas.microsoft.com/office/drawing/2014/main" id="{36551B72-3A38-140E-B3F5-84EF59E58305}"/>
              </a:ext>
            </a:extLst>
          </p:cNvPr>
          <p:cNvGrpSpPr/>
          <p:nvPr/>
        </p:nvGrpSpPr>
        <p:grpSpPr>
          <a:xfrm>
            <a:off x="1725761" y="2185232"/>
            <a:ext cx="8223781" cy="3234131"/>
            <a:chOff x="527299" y="1657213"/>
            <a:chExt cx="4105189" cy="2225638"/>
          </a:xfrm>
        </p:grpSpPr>
        <p:sp>
          <p:nvSpPr>
            <p:cNvPr id="4" name="object 4">
              <a:extLst>
                <a:ext uri="{FF2B5EF4-FFF2-40B4-BE49-F238E27FC236}">
                  <a16:creationId xmlns:a16="http://schemas.microsoft.com/office/drawing/2014/main" id="{3BCBF01B-E983-72E1-A60D-AD2E0C0A5126}"/>
                </a:ext>
              </a:extLst>
            </p:cNvPr>
            <p:cNvSpPr txBox="1"/>
            <p:nvPr/>
          </p:nvSpPr>
          <p:spPr>
            <a:xfrm>
              <a:off x="527300" y="1657213"/>
              <a:ext cx="2874937" cy="186912"/>
            </a:xfrm>
            <a:prstGeom prst="rect">
              <a:avLst/>
            </a:prstGeom>
          </p:spPr>
          <p:txBody>
            <a:bodyPr vert="horz" wrap="square" lIns="0" tIns="75432" rIns="0" bIns="0" rtlCol="0">
              <a:spAutoFit/>
            </a:bodyPr>
            <a:lstStyle/>
            <a:p>
              <a:pPr marL="11516">
                <a:spcBef>
                  <a:spcPts val="594"/>
                </a:spcBef>
              </a:pPr>
              <a:r>
                <a:rPr lang="fr-FR" sz="1270" spc="-136" dirty="0">
                  <a:solidFill>
                    <a:srgbClr val="C82254"/>
                  </a:solidFill>
                  <a:latin typeface="Arial Black"/>
                  <a:cs typeface="Arial Black"/>
                </a:rPr>
                <a:t>1.</a:t>
              </a:r>
              <a:r>
                <a:rPr lang="fr-FR" sz="1270" spc="-23" dirty="0">
                  <a:solidFill>
                    <a:srgbClr val="C82254"/>
                  </a:solidFill>
                  <a:latin typeface="Arial Black"/>
                  <a:cs typeface="Arial Black"/>
                </a:rPr>
                <a:t> </a:t>
              </a:r>
              <a:r>
                <a:rPr lang="fr-FR" sz="1270" spc="-9" dirty="0">
                  <a:solidFill>
                    <a:srgbClr val="C82254"/>
                  </a:solidFill>
                  <a:latin typeface="Arial Black"/>
                  <a:cs typeface="Arial Black"/>
                </a:rPr>
                <a:t>INTRODUCTION ET CADRAGE THEORIQUE</a:t>
              </a:r>
              <a:endParaRPr lang="fr-FR" sz="1270" dirty="0">
                <a:latin typeface="Arial Black"/>
                <a:cs typeface="Arial Black"/>
              </a:endParaRPr>
            </a:p>
          </p:txBody>
        </p:sp>
        <p:sp>
          <p:nvSpPr>
            <p:cNvPr id="5" name="object 6">
              <a:extLst>
                <a:ext uri="{FF2B5EF4-FFF2-40B4-BE49-F238E27FC236}">
                  <a16:creationId xmlns:a16="http://schemas.microsoft.com/office/drawing/2014/main" id="{7FC10EF3-D1FB-648A-4E28-2902B84DF856}"/>
                </a:ext>
              </a:extLst>
            </p:cNvPr>
            <p:cNvSpPr txBox="1"/>
            <p:nvPr/>
          </p:nvSpPr>
          <p:spPr>
            <a:xfrm>
              <a:off x="527300" y="1948459"/>
              <a:ext cx="3143000" cy="186912"/>
            </a:xfrm>
            <a:prstGeom prst="rect">
              <a:avLst/>
            </a:prstGeom>
          </p:spPr>
          <p:txBody>
            <a:bodyPr vert="horz" wrap="square" lIns="0" tIns="75432" rIns="0" bIns="0" rtlCol="0">
              <a:spAutoFit/>
            </a:bodyPr>
            <a:lstStyle/>
            <a:p>
              <a:pPr marL="11516">
                <a:spcBef>
                  <a:spcPts val="594"/>
                </a:spcBef>
              </a:pPr>
              <a:r>
                <a:rPr sz="1270" spc="-45" dirty="0">
                  <a:solidFill>
                    <a:srgbClr val="C82254"/>
                  </a:solidFill>
                  <a:latin typeface="Arial Black"/>
                  <a:cs typeface="Arial Black"/>
                </a:rPr>
                <a:t>2.</a:t>
              </a:r>
              <a:r>
                <a:rPr lang="fr-FR" sz="1270" spc="-45">
                  <a:solidFill>
                    <a:srgbClr val="C82254"/>
                  </a:solidFill>
                  <a:latin typeface="Arial Black"/>
                  <a:cs typeface="Arial Black"/>
                </a:rPr>
                <a:t> INTERACTIONS EN </a:t>
              </a:r>
              <a:r>
                <a:rPr lang="fr-FR" sz="1270" spc="-45" dirty="0">
                  <a:solidFill>
                    <a:srgbClr val="C82254"/>
                  </a:solidFill>
                  <a:latin typeface="Arial Black"/>
                  <a:cs typeface="Arial Black"/>
                </a:rPr>
                <a:t>LIGNE</a:t>
              </a:r>
              <a:endParaRPr sz="1270" dirty="0">
                <a:latin typeface="Arial Black"/>
                <a:cs typeface="Arial Black"/>
              </a:endParaRPr>
            </a:p>
          </p:txBody>
        </p:sp>
        <p:sp>
          <p:nvSpPr>
            <p:cNvPr id="6" name="object 8">
              <a:extLst>
                <a:ext uri="{FF2B5EF4-FFF2-40B4-BE49-F238E27FC236}">
                  <a16:creationId xmlns:a16="http://schemas.microsoft.com/office/drawing/2014/main" id="{325068B6-936C-6C4A-3F16-14A114C17C23}"/>
                </a:ext>
              </a:extLst>
            </p:cNvPr>
            <p:cNvSpPr txBox="1"/>
            <p:nvPr/>
          </p:nvSpPr>
          <p:spPr>
            <a:xfrm>
              <a:off x="527300" y="2239706"/>
              <a:ext cx="4105188" cy="186912"/>
            </a:xfrm>
            <a:prstGeom prst="rect">
              <a:avLst/>
            </a:prstGeom>
          </p:spPr>
          <p:txBody>
            <a:bodyPr vert="horz" wrap="square" lIns="0" tIns="75432" rIns="0" bIns="0" rtlCol="0">
              <a:spAutoFit/>
            </a:bodyPr>
            <a:lstStyle/>
            <a:p>
              <a:pPr marL="11516">
                <a:spcBef>
                  <a:spcPts val="594"/>
                </a:spcBef>
              </a:pPr>
              <a:r>
                <a:rPr sz="1270" spc="-18" dirty="0">
                  <a:solidFill>
                    <a:srgbClr val="C82254"/>
                  </a:solidFill>
                  <a:latin typeface="Arial Black"/>
                  <a:cs typeface="Arial Black"/>
                </a:rPr>
                <a:t>3.</a:t>
              </a:r>
              <a:r>
                <a:rPr sz="1270" spc="-23" dirty="0">
                  <a:solidFill>
                    <a:srgbClr val="C82254"/>
                  </a:solidFill>
                  <a:latin typeface="Arial Black"/>
                  <a:cs typeface="Arial Black"/>
                </a:rPr>
                <a:t> </a:t>
              </a:r>
              <a:r>
                <a:rPr lang="fr-FR" sz="1270" spc="-23" dirty="0">
                  <a:solidFill>
                    <a:srgbClr val="C82254"/>
                  </a:solidFill>
                  <a:latin typeface="Arial Black"/>
                  <a:cs typeface="Arial Black"/>
                </a:rPr>
                <a:t>RESEAUX SOCIAUX ET DIFFUSION DE L’INFORMATION + INTERVENTION ALEXANDRE DORE</a:t>
              </a:r>
              <a:endParaRPr sz="1270" dirty="0">
                <a:latin typeface="Arial Black"/>
                <a:cs typeface="Arial Black"/>
              </a:endParaRPr>
            </a:p>
          </p:txBody>
        </p:sp>
        <p:sp>
          <p:nvSpPr>
            <p:cNvPr id="7" name="object 10">
              <a:extLst>
                <a:ext uri="{FF2B5EF4-FFF2-40B4-BE49-F238E27FC236}">
                  <a16:creationId xmlns:a16="http://schemas.microsoft.com/office/drawing/2014/main" id="{5B57D074-4B11-6C23-A869-6B5157026497}"/>
                </a:ext>
              </a:extLst>
            </p:cNvPr>
            <p:cNvSpPr txBox="1"/>
            <p:nvPr/>
          </p:nvSpPr>
          <p:spPr>
            <a:xfrm>
              <a:off x="527299" y="2530952"/>
              <a:ext cx="3186877"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4.</a:t>
              </a:r>
              <a:r>
                <a:rPr lang="fr-FR" sz="1270" spc="-73" dirty="0">
                  <a:solidFill>
                    <a:srgbClr val="C82254"/>
                  </a:solidFill>
                  <a:latin typeface="Arial Black"/>
                  <a:cs typeface="Arial Black"/>
                </a:rPr>
                <a:t> INTELLIGENCE ARTIFICIELLE</a:t>
              </a:r>
              <a:endParaRPr sz="1270" dirty="0">
                <a:latin typeface="Arial Black"/>
                <a:cs typeface="Arial Black"/>
              </a:endParaRPr>
            </a:p>
          </p:txBody>
        </p:sp>
        <p:sp>
          <p:nvSpPr>
            <p:cNvPr id="8" name="object 12">
              <a:extLst>
                <a:ext uri="{FF2B5EF4-FFF2-40B4-BE49-F238E27FC236}">
                  <a16:creationId xmlns:a16="http://schemas.microsoft.com/office/drawing/2014/main" id="{2A2E8E5C-018F-4279-FB8D-9EE206D147D6}"/>
                </a:ext>
              </a:extLst>
            </p:cNvPr>
            <p:cNvSpPr txBox="1"/>
            <p:nvPr/>
          </p:nvSpPr>
          <p:spPr>
            <a:xfrm>
              <a:off x="527300" y="2822199"/>
              <a:ext cx="2596792"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5. </a:t>
              </a:r>
              <a:r>
                <a:rPr lang="fr-FR" sz="1270" dirty="0">
                  <a:solidFill>
                    <a:srgbClr val="C82254"/>
                  </a:solidFill>
                  <a:latin typeface="Arial Black"/>
                  <a:cs typeface="Arial Black"/>
                </a:rPr>
                <a:t>MEDIAS, CONTENUS EN LIGNE ET NUMERIQUE</a:t>
              </a:r>
              <a:endParaRPr sz="1270" dirty="0">
                <a:latin typeface="Arial Black"/>
                <a:cs typeface="Arial Black"/>
              </a:endParaRPr>
            </a:p>
          </p:txBody>
        </p:sp>
        <p:sp>
          <p:nvSpPr>
            <p:cNvPr id="9" name="object 14">
              <a:extLst>
                <a:ext uri="{FF2B5EF4-FFF2-40B4-BE49-F238E27FC236}">
                  <a16:creationId xmlns:a16="http://schemas.microsoft.com/office/drawing/2014/main" id="{53D2D5F9-B425-718C-650B-EAF4328190AB}"/>
                </a:ext>
              </a:extLst>
            </p:cNvPr>
            <p:cNvSpPr txBox="1"/>
            <p:nvPr/>
          </p:nvSpPr>
          <p:spPr>
            <a:xfrm>
              <a:off x="527300" y="3113445"/>
              <a:ext cx="3371600"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6.</a:t>
              </a:r>
              <a:r>
                <a:rPr sz="1270" spc="-14" dirty="0">
                  <a:solidFill>
                    <a:srgbClr val="C82254"/>
                  </a:solidFill>
                  <a:latin typeface="Arial Black"/>
                  <a:cs typeface="Arial Black"/>
                </a:rPr>
                <a:t> </a:t>
              </a:r>
              <a:r>
                <a:rPr lang="fr-FR" sz="1270" spc="-14" dirty="0">
                  <a:solidFill>
                    <a:srgbClr val="C82254"/>
                  </a:solidFill>
                  <a:latin typeface="Arial Black"/>
                  <a:cs typeface="Arial Black"/>
                </a:rPr>
                <a:t>INTERNET, DEMOCRATIE ET PRATIQUES D’INFLUENCE</a:t>
              </a:r>
              <a:endParaRPr sz="1270" dirty="0">
                <a:latin typeface="Arial Black"/>
                <a:cs typeface="Arial Black"/>
              </a:endParaRPr>
            </a:p>
          </p:txBody>
        </p:sp>
        <p:sp>
          <p:nvSpPr>
            <p:cNvPr id="10" name="object 16">
              <a:extLst>
                <a:ext uri="{FF2B5EF4-FFF2-40B4-BE49-F238E27FC236}">
                  <a16:creationId xmlns:a16="http://schemas.microsoft.com/office/drawing/2014/main" id="{C653A607-E26A-137E-F8CD-0C235004B35E}"/>
                </a:ext>
              </a:extLst>
            </p:cNvPr>
            <p:cNvSpPr txBox="1"/>
            <p:nvPr/>
          </p:nvSpPr>
          <p:spPr>
            <a:xfrm>
              <a:off x="527300" y="3404692"/>
              <a:ext cx="2668939" cy="186912"/>
            </a:xfrm>
            <a:prstGeom prst="rect">
              <a:avLst/>
            </a:prstGeom>
          </p:spPr>
          <p:txBody>
            <a:bodyPr vert="horz" wrap="square" lIns="0" tIns="75432" rIns="0" bIns="0" rtlCol="0">
              <a:spAutoFit/>
            </a:bodyPr>
            <a:lstStyle/>
            <a:p>
              <a:pPr marL="11516">
                <a:spcBef>
                  <a:spcPts val="594"/>
                </a:spcBef>
              </a:pPr>
              <a:r>
                <a:rPr sz="1270" spc="-63" dirty="0">
                  <a:solidFill>
                    <a:srgbClr val="C82254"/>
                  </a:solidFill>
                  <a:latin typeface="Arial Black"/>
                  <a:cs typeface="Arial Black"/>
                </a:rPr>
                <a:t>7.</a:t>
              </a:r>
              <a:r>
                <a:rPr sz="1270" spc="9" dirty="0">
                  <a:solidFill>
                    <a:srgbClr val="C82254"/>
                  </a:solidFill>
                  <a:latin typeface="Arial Black"/>
                  <a:cs typeface="Arial Black"/>
                </a:rPr>
                <a:t> </a:t>
              </a:r>
              <a:r>
                <a:rPr lang="fr-FR" sz="1270" spc="-100" dirty="0">
                  <a:solidFill>
                    <a:srgbClr val="C82254"/>
                  </a:solidFill>
                  <a:latin typeface="Arial Black"/>
                  <a:cs typeface="Arial Black"/>
                </a:rPr>
                <a:t>NUMERIQUE ET ORGANISATIONS + INFRASTRUCTURES</a:t>
              </a:r>
              <a:endParaRPr sz="1270" dirty="0">
                <a:latin typeface="Arial Black"/>
                <a:cs typeface="Arial Black"/>
              </a:endParaRPr>
            </a:p>
          </p:txBody>
        </p:sp>
        <p:sp>
          <p:nvSpPr>
            <p:cNvPr id="11" name="object 16">
              <a:extLst>
                <a:ext uri="{FF2B5EF4-FFF2-40B4-BE49-F238E27FC236}">
                  <a16:creationId xmlns:a16="http://schemas.microsoft.com/office/drawing/2014/main" id="{3DC13ED9-ADFD-657C-8847-D56ADD5DFFD5}"/>
                </a:ext>
              </a:extLst>
            </p:cNvPr>
            <p:cNvSpPr txBox="1"/>
            <p:nvPr/>
          </p:nvSpPr>
          <p:spPr>
            <a:xfrm>
              <a:off x="546100" y="3695939"/>
              <a:ext cx="2438400" cy="186912"/>
            </a:xfrm>
            <a:prstGeom prst="rect">
              <a:avLst/>
            </a:prstGeom>
          </p:spPr>
          <p:txBody>
            <a:bodyPr vert="horz" wrap="square" lIns="0" tIns="75432" rIns="0" bIns="0" rtlCol="0">
              <a:spAutoFit/>
            </a:bodyPr>
            <a:lstStyle/>
            <a:p>
              <a:pPr marL="11516">
                <a:spcBef>
                  <a:spcPts val="594"/>
                </a:spcBef>
              </a:pPr>
              <a:r>
                <a:rPr lang="fr-FR" sz="1270" spc="-63" dirty="0">
                  <a:solidFill>
                    <a:srgbClr val="C82254"/>
                  </a:solidFill>
                  <a:latin typeface="Arial Black"/>
                  <a:cs typeface="Arial Black"/>
                </a:rPr>
                <a:t>8</a:t>
              </a:r>
              <a:r>
                <a:rPr sz="1270" spc="-63" dirty="0">
                  <a:solidFill>
                    <a:srgbClr val="C82254"/>
                  </a:solidFill>
                  <a:latin typeface="Arial Black"/>
                  <a:cs typeface="Arial Black"/>
                </a:rPr>
                <a:t>.</a:t>
              </a:r>
              <a:r>
                <a:rPr sz="1270" spc="9" dirty="0">
                  <a:solidFill>
                    <a:srgbClr val="C82254"/>
                  </a:solidFill>
                  <a:latin typeface="Arial Black"/>
                  <a:cs typeface="Arial Black"/>
                </a:rPr>
                <a:t> </a:t>
              </a:r>
              <a:r>
                <a:rPr lang="fr-FR" sz="1270" spc="9" dirty="0">
                  <a:solidFill>
                    <a:srgbClr val="C82254"/>
                  </a:solidFill>
                  <a:latin typeface="Arial Black"/>
                  <a:cs typeface="Arial Black"/>
                </a:rPr>
                <a:t>SOCIOLOGIE DES LOGICIELS + VALIDATIONS</a:t>
              </a:r>
              <a:endParaRPr sz="1270" dirty="0">
                <a:latin typeface="Arial Black"/>
                <a:cs typeface="Arial Black"/>
              </a:endParaRPr>
            </a:p>
          </p:txBody>
        </p:sp>
      </p:grpSp>
      <p:grpSp>
        <p:nvGrpSpPr>
          <p:cNvPr id="12" name="Groupe 11">
            <a:extLst>
              <a:ext uri="{FF2B5EF4-FFF2-40B4-BE49-F238E27FC236}">
                <a16:creationId xmlns:a16="http://schemas.microsoft.com/office/drawing/2014/main" id="{B6104AC8-54CA-CB0D-A420-F486E2A53607}"/>
              </a:ext>
            </a:extLst>
          </p:cNvPr>
          <p:cNvGrpSpPr/>
          <p:nvPr/>
        </p:nvGrpSpPr>
        <p:grpSpPr>
          <a:xfrm>
            <a:off x="10286999" y="2185232"/>
            <a:ext cx="3106615" cy="3234131"/>
            <a:chOff x="527298" y="1657213"/>
            <a:chExt cx="6972462" cy="2225638"/>
          </a:xfrm>
        </p:grpSpPr>
        <p:sp>
          <p:nvSpPr>
            <p:cNvPr id="13" name="object 4">
              <a:extLst>
                <a:ext uri="{FF2B5EF4-FFF2-40B4-BE49-F238E27FC236}">
                  <a16:creationId xmlns:a16="http://schemas.microsoft.com/office/drawing/2014/main" id="{6906A989-F6B0-F026-40FB-6F74A361567B}"/>
                </a:ext>
              </a:extLst>
            </p:cNvPr>
            <p:cNvSpPr txBox="1"/>
            <p:nvPr/>
          </p:nvSpPr>
          <p:spPr>
            <a:xfrm>
              <a:off x="527300" y="1657213"/>
              <a:ext cx="2515856"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29/04/2025</a:t>
              </a:r>
              <a:endParaRPr lang="fr-FR" sz="1270" dirty="0">
                <a:latin typeface="Arial Black"/>
                <a:cs typeface="Arial Black"/>
              </a:endParaRPr>
            </a:p>
          </p:txBody>
        </p:sp>
        <p:sp>
          <p:nvSpPr>
            <p:cNvPr id="14" name="object 6">
              <a:extLst>
                <a:ext uri="{FF2B5EF4-FFF2-40B4-BE49-F238E27FC236}">
                  <a16:creationId xmlns:a16="http://schemas.microsoft.com/office/drawing/2014/main" id="{9D6C3EAF-6EC8-592B-0C45-3F8C34FEB710}"/>
                </a:ext>
              </a:extLst>
            </p:cNvPr>
            <p:cNvSpPr txBox="1"/>
            <p:nvPr/>
          </p:nvSpPr>
          <p:spPr>
            <a:xfrm>
              <a:off x="527300" y="1948459"/>
              <a:ext cx="6499715"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13/05/2025</a:t>
              </a:r>
              <a:endParaRPr sz="1270" dirty="0">
                <a:latin typeface="Arial Black"/>
                <a:cs typeface="Arial Black"/>
              </a:endParaRPr>
            </a:p>
          </p:txBody>
        </p:sp>
        <p:sp>
          <p:nvSpPr>
            <p:cNvPr id="15" name="object 8">
              <a:extLst>
                <a:ext uri="{FF2B5EF4-FFF2-40B4-BE49-F238E27FC236}">
                  <a16:creationId xmlns:a16="http://schemas.microsoft.com/office/drawing/2014/main" id="{69431F9F-454F-19F0-AE48-E4DCF6BA7686}"/>
                </a:ext>
              </a:extLst>
            </p:cNvPr>
            <p:cNvSpPr txBox="1"/>
            <p:nvPr/>
          </p:nvSpPr>
          <p:spPr>
            <a:xfrm>
              <a:off x="527298" y="2239706"/>
              <a:ext cx="4073475"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20/05/2025</a:t>
              </a:r>
              <a:endParaRPr sz="1270" dirty="0">
                <a:latin typeface="Arial Black"/>
                <a:cs typeface="Arial Black"/>
              </a:endParaRPr>
            </a:p>
          </p:txBody>
        </p:sp>
        <p:sp>
          <p:nvSpPr>
            <p:cNvPr id="16" name="object 10">
              <a:extLst>
                <a:ext uri="{FF2B5EF4-FFF2-40B4-BE49-F238E27FC236}">
                  <a16:creationId xmlns:a16="http://schemas.microsoft.com/office/drawing/2014/main" id="{590F3DB3-F0BF-E0A9-261E-712271A15449}"/>
                </a:ext>
              </a:extLst>
            </p:cNvPr>
            <p:cNvSpPr txBox="1"/>
            <p:nvPr/>
          </p:nvSpPr>
          <p:spPr>
            <a:xfrm>
              <a:off x="527300" y="2530952"/>
              <a:ext cx="4291469"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27/05/2025</a:t>
              </a:r>
              <a:endParaRPr sz="1270" dirty="0">
                <a:latin typeface="Arial Black"/>
                <a:cs typeface="Arial Black"/>
              </a:endParaRPr>
            </a:p>
          </p:txBody>
        </p:sp>
        <p:sp>
          <p:nvSpPr>
            <p:cNvPr id="17" name="object 12">
              <a:extLst>
                <a:ext uri="{FF2B5EF4-FFF2-40B4-BE49-F238E27FC236}">
                  <a16:creationId xmlns:a16="http://schemas.microsoft.com/office/drawing/2014/main" id="{2B7B8751-F9EE-BDD5-C324-9906D1C66B57}"/>
                </a:ext>
              </a:extLst>
            </p:cNvPr>
            <p:cNvSpPr txBox="1"/>
            <p:nvPr/>
          </p:nvSpPr>
          <p:spPr>
            <a:xfrm>
              <a:off x="527300" y="2822199"/>
              <a:ext cx="3835794"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03/06/2025</a:t>
              </a:r>
              <a:endParaRPr sz="1270" dirty="0">
                <a:latin typeface="Arial Black"/>
                <a:cs typeface="Arial Black"/>
              </a:endParaRPr>
            </a:p>
          </p:txBody>
        </p:sp>
        <p:sp>
          <p:nvSpPr>
            <p:cNvPr id="18" name="object 14">
              <a:extLst>
                <a:ext uri="{FF2B5EF4-FFF2-40B4-BE49-F238E27FC236}">
                  <a16:creationId xmlns:a16="http://schemas.microsoft.com/office/drawing/2014/main" id="{14D3819D-3127-9501-23BF-E06744BAF606}"/>
                </a:ext>
              </a:extLst>
            </p:cNvPr>
            <p:cNvSpPr txBox="1"/>
            <p:nvPr/>
          </p:nvSpPr>
          <p:spPr>
            <a:xfrm>
              <a:off x="527300" y="3113445"/>
              <a:ext cx="6972460"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10/06/2025</a:t>
              </a:r>
              <a:endParaRPr sz="1270" dirty="0">
                <a:latin typeface="Arial Black"/>
                <a:cs typeface="Arial Black"/>
              </a:endParaRPr>
            </a:p>
          </p:txBody>
        </p:sp>
        <p:sp>
          <p:nvSpPr>
            <p:cNvPr id="19" name="object 16">
              <a:extLst>
                <a:ext uri="{FF2B5EF4-FFF2-40B4-BE49-F238E27FC236}">
                  <a16:creationId xmlns:a16="http://schemas.microsoft.com/office/drawing/2014/main" id="{6CF1D70B-BA70-2CFE-E5A1-DB891829CA92}"/>
                </a:ext>
              </a:extLst>
            </p:cNvPr>
            <p:cNvSpPr txBox="1"/>
            <p:nvPr/>
          </p:nvSpPr>
          <p:spPr>
            <a:xfrm>
              <a:off x="527298" y="3404692"/>
              <a:ext cx="4200853"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17/06/2025</a:t>
              </a:r>
              <a:endParaRPr sz="1270" dirty="0">
                <a:latin typeface="Arial Black"/>
                <a:cs typeface="Arial Black"/>
              </a:endParaRPr>
            </a:p>
          </p:txBody>
        </p:sp>
        <p:sp>
          <p:nvSpPr>
            <p:cNvPr id="20" name="object 16">
              <a:extLst>
                <a:ext uri="{FF2B5EF4-FFF2-40B4-BE49-F238E27FC236}">
                  <a16:creationId xmlns:a16="http://schemas.microsoft.com/office/drawing/2014/main" id="{C8825551-5650-49C5-8D2B-E91948205ED0}"/>
                </a:ext>
              </a:extLst>
            </p:cNvPr>
            <p:cNvSpPr txBox="1"/>
            <p:nvPr/>
          </p:nvSpPr>
          <p:spPr>
            <a:xfrm>
              <a:off x="546099" y="3695939"/>
              <a:ext cx="5042604"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24/06/2025</a:t>
              </a:r>
              <a:endParaRPr sz="1270" dirty="0">
                <a:latin typeface="Arial Black"/>
                <a:cs typeface="Arial Black"/>
              </a:endParaRPr>
            </a:p>
          </p:txBody>
        </p:sp>
      </p:grpSp>
      <p:sp>
        <p:nvSpPr>
          <p:cNvPr id="21" name="Espace réservé de la date 20">
            <a:extLst>
              <a:ext uri="{FF2B5EF4-FFF2-40B4-BE49-F238E27FC236}">
                <a16:creationId xmlns:a16="http://schemas.microsoft.com/office/drawing/2014/main" id="{9E708947-1CF9-F596-A02C-C9430AF43DE5}"/>
              </a:ext>
            </a:extLst>
          </p:cNvPr>
          <p:cNvSpPr>
            <a:spLocks noGrp="1"/>
          </p:cNvSpPr>
          <p:nvPr>
            <p:ph type="dt" sz="half" idx="6"/>
          </p:nvPr>
        </p:nvSpPr>
        <p:spPr/>
        <p:txBody>
          <a:bodyPr/>
          <a:lstStyle/>
          <a:p>
            <a:r>
              <a:rPr lang="fr-FR"/>
              <a:t>29/05/2025</a:t>
            </a:r>
            <a:endParaRPr lang="en-US" dirty="0"/>
          </a:p>
        </p:txBody>
      </p:sp>
      <p:sp>
        <p:nvSpPr>
          <p:cNvPr id="23" name="Espace réservé du numéro de diapositive 22">
            <a:extLst>
              <a:ext uri="{FF2B5EF4-FFF2-40B4-BE49-F238E27FC236}">
                <a16:creationId xmlns:a16="http://schemas.microsoft.com/office/drawing/2014/main" id="{BB1E90FE-3FBB-8135-A9B6-8D8AF13F8ACB}"/>
              </a:ext>
            </a:extLst>
          </p:cNvPr>
          <p:cNvSpPr>
            <a:spLocks noGrp="1"/>
          </p:cNvSpPr>
          <p:nvPr>
            <p:ph type="sldNum" sz="quarter" idx="7"/>
          </p:nvPr>
        </p:nvSpPr>
        <p:spPr/>
        <p:txBody>
          <a:bodyPr/>
          <a:lstStyle/>
          <a:p>
            <a:fld id="{B6F15528-21DE-4FAA-801E-634DDDAF4B2B}" type="slidenum">
              <a:rPr lang="fr-FR" smtClean="0"/>
              <a:pPr/>
              <a:t>3</a:t>
            </a:fld>
            <a:endParaRPr lang="fr-FR" dirty="0"/>
          </a:p>
        </p:txBody>
      </p:sp>
      <p:sp>
        <p:nvSpPr>
          <p:cNvPr id="22" name="Rectangle 21">
            <a:extLst>
              <a:ext uri="{FF2B5EF4-FFF2-40B4-BE49-F238E27FC236}">
                <a16:creationId xmlns:a16="http://schemas.microsoft.com/office/drawing/2014/main" id="{9FBCC002-8272-29AA-869F-BC79E039047D}"/>
              </a:ext>
            </a:extLst>
          </p:cNvPr>
          <p:cNvSpPr/>
          <p:nvPr/>
        </p:nvSpPr>
        <p:spPr>
          <a:xfrm>
            <a:off x="1687973" y="3840095"/>
            <a:ext cx="9677400" cy="423218"/>
          </a:xfrm>
          <a:prstGeom prst="rect">
            <a:avLst/>
          </a:prstGeom>
          <a:noFill/>
          <a:ln w="38100">
            <a:solidFill>
              <a:srgbClr val="C82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758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C1F4C3-06EC-B2FC-7FE1-C548E14E2836}"/>
              </a:ext>
            </a:extLst>
          </p:cNvPr>
          <p:cNvSpPr>
            <a:spLocks noGrp="1"/>
          </p:cNvSpPr>
          <p:nvPr>
            <p:ph type="title"/>
          </p:nvPr>
        </p:nvSpPr>
        <p:spPr/>
        <p:txBody>
          <a:bodyPr/>
          <a:lstStyle/>
          <a:p>
            <a:r>
              <a:rPr lang="fr-FR" dirty="0">
                <a:solidFill>
                  <a:schemeClr val="tx1"/>
                </a:solidFill>
              </a:rPr>
              <a:t>Internet et son public</a:t>
            </a:r>
            <a:endParaRPr lang="fr-FR" dirty="0"/>
          </a:p>
        </p:txBody>
      </p:sp>
      <p:pic>
        <p:nvPicPr>
          <p:cNvPr id="9" name="Image 8" descr="Une image contenant Police, texte, Graphique, logo&#10;&#10;Le contenu généré par l’IA peut être incorrect.">
            <a:extLst>
              <a:ext uri="{FF2B5EF4-FFF2-40B4-BE49-F238E27FC236}">
                <a16:creationId xmlns:a16="http://schemas.microsoft.com/office/drawing/2014/main" id="{055262E2-278C-48B3-376B-110809F14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9745" y="1000205"/>
            <a:ext cx="4212771" cy="1449895"/>
          </a:xfrm>
          <a:prstGeom prst="rect">
            <a:avLst/>
          </a:prstGeom>
        </p:spPr>
      </p:pic>
      <p:pic>
        <p:nvPicPr>
          <p:cNvPr id="11" name="Image 10" descr="Une image contenant texte, affiche, graphisme, Prospectus&#10;&#10;Le contenu généré par l’IA peut être incorrect.">
            <a:extLst>
              <a:ext uri="{FF2B5EF4-FFF2-40B4-BE49-F238E27FC236}">
                <a16:creationId xmlns:a16="http://schemas.microsoft.com/office/drawing/2014/main" id="{38FEABD1-3E9E-EBDB-30B5-ED36A3762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341" y="2964316"/>
            <a:ext cx="1781175" cy="2562225"/>
          </a:xfrm>
          <a:prstGeom prst="rect">
            <a:avLst/>
          </a:prstGeom>
        </p:spPr>
      </p:pic>
      <p:pic>
        <p:nvPicPr>
          <p:cNvPr id="13" name="Image 12" descr="Une image contenant texte, diagramme, ligne, capture d’écran&#10;&#10;Le contenu généré par l’IA peut être incorrect.">
            <a:extLst>
              <a:ext uri="{FF2B5EF4-FFF2-40B4-BE49-F238E27FC236}">
                <a16:creationId xmlns:a16="http://schemas.microsoft.com/office/drawing/2014/main" id="{A5E2FE15-3E02-D96D-3065-F611CC21A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884" y="2835660"/>
            <a:ext cx="4765830" cy="3576025"/>
          </a:xfrm>
          <a:prstGeom prst="rect">
            <a:avLst/>
          </a:prstGeom>
        </p:spPr>
      </p:pic>
    </p:spTree>
    <p:extLst>
      <p:ext uri="{BB962C8B-B14F-4D97-AF65-F5344CB8AC3E}">
        <p14:creationId xmlns:p14="http://schemas.microsoft.com/office/powerpoint/2010/main" val="3926727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11507-013C-3D0B-1005-AF1058E3565F}"/>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ADC0F81-E749-FBDF-E361-2E8AB64130A1}"/>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A7710288-2680-6FB7-6451-826B0CEBD8C2}"/>
              </a:ext>
            </a:extLst>
          </p:cNvPr>
          <p:cNvSpPr>
            <a:spLocks noGrp="1"/>
          </p:cNvSpPr>
          <p:nvPr>
            <p:ph type="sldNum" sz="quarter" idx="7"/>
          </p:nvPr>
        </p:nvSpPr>
        <p:spPr/>
        <p:txBody>
          <a:bodyPr/>
          <a:lstStyle/>
          <a:p>
            <a:fld id="{B6F15528-21DE-4FAA-801E-634DDDAF4B2B}" type="slidenum">
              <a:rPr lang="fr-FR" smtClean="0"/>
              <a:pPr/>
              <a:t>31</a:t>
            </a:fld>
            <a:endParaRPr lang="fr-FR" dirty="0"/>
          </a:p>
        </p:txBody>
      </p:sp>
      <p:sp>
        <p:nvSpPr>
          <p:cNvPr id="4" name="Titre 3">
            <a:extLst>
              <a:ext uri="{FF2B5EF4-FFF2-40B4-BE49-F238E27FC236}">
                <a16:creationId xmlns:a16="http://schemas.microsoft.com/office/drawing/2014/main" id="{149B612C-68AC-84DE-BEE7-B7A6DF211A42}"/>
              </a:ext>
            </a:extLst>
          </p:cNvPr>
          <p:cNvSpPr>
            <a:spLocks noGrp="1"/>
          </p:cNvSpPr>
          <p:nvPr>
            <p:ph type="title"/>
          </p:nvPr>
        </p:nvSpPr>
        <p:spPr/>
        <p:txBody>
          <a:bodyPr/>
          <a:lstStyle/>
          <a:p>
            <a:r>
              <a:rPr lang="fr-FR" dirty="0">
                <a:solidFill>
                  <a:schemeClr val="tx1"/>
                </a:solidFill>
              </a:rPr>
              <a:t>Comment se construit la « visibilité » ? </a:t>
            </a:r>
          </a:p>
        </p:txBody>
      </p:sp>
      <p:pic>
        <p:nvPicPr>
          <p:cNvPr id="7" name="Image 6">
            <a:extLst>
              <a:ext uri="{FF2B5EF4-FFF2-40B4-BE49-F238E27FC236}">
                <a16:creationId xmlns:a16="http://schemas.microsoft.com/office/drawing/2014/main" id="{4248E95B-5B06-EF94-9BB1-A6902BDB2DAF}"/>
              </a:ext>
            </a:extLst>
          </p:cNvPr>
          <p:cNvPicPr>
            <a:picLocks noChangeAspect="1"/>
          </p:cNvPicPr>
          <p:nvPr/>
        </p:nvPicPr>
        <p:blipFill>
          <a:blip r:embed="rId2"/>
          <a:stretch>
            <a:fillRect/>
          </a:stretch>
        </p:blipFill>
        <p:spPr>
          <a:xfrm>
            <a:off x="8370990" y="1899106"/>
            <a:ext cx="3004932" cy="2850625"/>
          </a:xfrm>
          <a:prstGeom prst="rect">
            <a:avLst/>
          </a:prstGeom>
        </p:spPr>
      </p:pic>
      <p:sp>
        <p:nvSpPr>
          <p:cNvPr id="8" name="ZoneTexte 7">
            <a:extLst>
              <a:ext uri="{FF2B5EF4-FFF2-40B4-BE49-F238E27FC236}">
                <a16:creationId xmlns:a16="http://schemas.microsoft.com/office/drawing/2014/main" id="{80A77276-B156-5DB8-1AA7-05204F046474}"/>
              </a:ext>
            </a:extLst>
          </p:cNvPr>
          <p:cNvSpPr txBox="1"/>
          <p:nvPr/>
        </p:nvSpPr>
        <p:spPr>
          <a:xfrm>
            <a:off x="8488976" y="4785305"/>
            <a:ext cx="3093424" cy="1200329"/>
          </a:xfrm>
          <a:prstGeom prst="rect">
            <a:avLst/>
          </a:prstGeom>
          <a:noFill/>
        </p:spPr>
        <p:txBody>
          <a:bodyPr wrap="square">
            <a:spAutoFit/>
          </a:bodyPr>
          <a:lstStyle/>
          <a:p>
            <a:r>
              <a:rPr lang="fr-FR" cap="small" dirty="0">
                <a:effectLst/>
              </a:rPr>
              <a:t>LEVY J.</a:t>
            </a:r>
            <a:r>
              <a:rPr lang="fr-FR" dirty="0">
                <a:effectLst/>
              </a:rPr>
              <a:t>, 2019, </a:t>
            </a:r>
            <a:r>
              <a:rPr lang="fr-FR" i="1" dirty="0">
                <a:effectLst/>
              </a:rPr>
              <a:t>Émergence et diffusion de tendances dans des réseaux sociaux</a:t>
            </a:r>
            <a:r>
              <a:rPr lang="fr-FR" dirty="0">
                <a:effectLst/>
              </a:rPr>
              <a:t>, Mémoire, ENS/EHESS.</a:t>
            </a:r>
          </a:p>
        </p:txBody>
      </p:sp>
      <p:pic>
        <p:nvPicPr>
          <p:cNvPr id="10" name="Image 9" descr="Une image contenant texte, capture d’écran, Police, logiciel&#10;&#10;Le contenu généré par l’IA peut être incorrect.">
            <a:extLst>
              <a:ext uri="{FF2B5EF4-FFF2-40B4-BE49-F238E27FC236}">
                <a16:creationId xmlns:a16="http://schemas.microsoft.com/office/drawing/2014/main" id="{7A5C9A7A-8211-64F6-61AB-9283220CD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263" y="2466294"/>
            <a:ext cx="2588079" cy="3393553"/>
          </a:xfrm>
          <a:prstGeom prst="rect">
            <a:avLst/>
          </a:prstGeom>
        </p:spPr>
      </p:pic>
    </p:spTree>
    <p:extLst>
      <p:ext uri="{BB962C8B-B14F-4D97-AF65-F5344CB8AC3E}">
        <p14:creationId xmlns:p14="http://schemas.microsoft.com/office/powerpoint/2010/main" val="366463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0A5AD-F68B-F85B-2334-A454A38A3D1E}"/>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35EE980-9C45-D9AB-E288-B7235D65FFF3}"/>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4AA12287-23D1-6CCA-91B4-4BECBE18F8AC}"/>
              </a:ext>
            </a:extLst>
          </p:cNvPr>
          <p:cNvSpPr>
            <a:spLocks noGrp="1"/>
          </p:cNvSpPr>
          <p:nvPr>
            <p:ph type="sldNum" sz="quarter" idx="7"/>
          </p:nvPr>
        </p:nvSpPr>
        <p:spPr/>
        <p:txBody>
          <a:bodyPr/>
          <a:lstStyle/>
          <a:p>
            <a:fld id="{B6F15528-21DE-4FAA-801E-634DDDAF4B2B}" type="slidenum">
              <a:rPr lang="fr-FR" smtClean="0"/>
              <a:pPr/>
              <a:t>32</a:t>
            </a:fld>
            <a:endParaRPr lang="fr-FR" dirty="0"/>
          </a:p>
        </p:txBody>
      </p:sp>
      <p:sp>
        <p:nvSpPr>
          <p:cNvPr id="4" name="Titre 3">
            <a:extLst>
              <a:ext uri="{FF2B5EF4-FFF2-40B4-BE49-F238E27FC236}">
                <a16:creationId xmlns:a16="http://schemas.microsoft.com/office/drawing/2014/main" id="{130C72FA-4C1F-B9D8-D63E-1F8C3171F734}"/>
              </a:ext>
            </a:extLst>
          </p:cNvPr>
          <p:cNvSpPr>
            <a:spLocks noGrp="1"/>
          </p:cNvSpPr>
          <p:nvPr>
            <p:ph type="title"/>
          </p:nvPr>
        </p:nvSpPr>
        <p:spPr/>
        <p:txBody>
          <a:bodyPr/>
          <a:lstStyle/>
          <a:p>
            <a:r>
              <a:rPr lang="fr-FR" dirty="0">
                <a:solidFill>
                  <a:schemeClr val="tx1"/>
                </a:solidFill>
              </a:rPr>
              <a:t>Comment se construisent la « notoriété » et la communauté ?  </a:t>
            </a:r>
          </a:p>
        </p:txBody>
      </p:sp>
      <p:pic>
        <p:nvPicPr>
          <p:cNvPr id="6" name="Image 5" descr="Une image contenant Visage humain, personne, sourcil, Menton&#10;&#10;Le contenu généré par l’IA peut être incorrect.">
            <a:extLst>
              <a:ext uri="{FF2B5EF4-FFF2-40B4-BE49-F238E27FC236}">
                <a16:creationId xmlns:a16="http://schemas.microsoft.com/office/drawing/2014/main" id="{555F0B56-3177-AD34-CC5D-A5579235C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200" y="1728854"/>
            <a:ext cx="1981200" cy="1981200"/>
          </a:xfrm>
          <a:prstGeom prst="rect">
            <a:avLst/>
          </a:prstGeom>
        </p:spPr>
      </p:pic>
      <p:pic>
        <p:nvPicPr>
          <p:cNvPr id="8" name="Image 7" descr="Une image contenant texte, personne, nourriture&#10;&#10;Le contenu généré par l’IA peut être incorrect.">
            <a:extLst>
              <a:ext uri="{FF2B5EF4-FFF2-40B4-BE49-F238E27FC236}">
                <a16:creationId xmlns:a16="http://schemas.microsoft.com/office/drawing/2014/main" id="{32D8D918-A1BC-DB2F-4FB6-4600CE09A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471" y="1725153"/>
            <a:ext cx="2136199" cy="3265714"/>
          </a:xfrm>
          <a:prstGeom prst="rect">
            <a:avLst/>
          </a:prstGeom>
        </p:spPr>
      </p:pic>
      <p:sp>
        <p:nvSpPr>
          <p:cNvPr id="9" name="ZoneTexte 8">
            <a:extLst>
              <a:ext uri="{FF2B5EF4-FFF2-40B4-BE49-F238E27FC236}">
                <a16:creationId xmlns:a16="http://schemas.microsoft.com/office/drawing/2014/main" id="{4EBC88F8-C5FF-FE1B-7ECE-BC63A65E42B2}"/>
              </a:ext>
            </a:extLst>
          </p:cNvPr>
          <p:cNvSpPr txBox="1"/>
          <p:nvPr/>
        </p:nvSpPr>
        <p:spPr>
          <a:xfrm>
            <a:off x="609600" y="2234977"/>
            <a:ext cx="3755571" cy="2862322"/>
          </a:xfrm>
          <a:prstGeom prst="rect">
            <a:avLst/>
          </a:prstGeom>
          <a:noFill/>
        </p:spPr>
        <p:txBody>
          <a:bodyPr wrap="square">
            <a:spAutoFit/>
          </a:bodyPr>
          <a:lstStyle/>
          <a:p>
            <a:pPr marL="342900" indent="-342900">
              <a:buFont typeface="Arial" panose="020B0604020202020204" pitchFamily="34" charset="0"/>
              <a:buChar char="•"/>
            </a:pPr>
            <a:r>
              <a:rPr lang="fr-FR" sz="2000" dirty="0"/>
              <a:t>De grands concepts des STS (Latour) : </a:t>
            </a:r>
          </a:p>
          <a:p>
            <a:pPr marL="800100" lvl="1" indent="-342900">
              <a:buFont typeface="Wingdings" panose="05000000000000000000" pitchFamily="2" charset="2"/>
              <a:buChar char="ü"/>
            </a:pPr>
            <a:r>
              <a:rPr lang="fr-FR" sz="2000" b="1" dirty="0"/>
              <a:t>Crédit crédibilité</a:t>
            </a:r>
          </a:p>
          <a:p>
            <a:pPr marL="800100" lvl="1" indent="-342900">
              <a:buFont typeface="Wingdings" panose="05000000000000000000" pitchFamily="2" charset="2"/>
              <a:buChar char="ü"/>
            </a:pPr>
            <a:r>
              <a:rPr lang="fr-FR" sz="2000" b="1" dirty="0"/>
              <a:t>Crédit reconnaissance</a:t>
            </a:r>
          </a:p>
          <a:p>
            <a:pPr marL="342900" indent="-342900">
              <a:buFont typeface="Arial" panose="020B0604020202020204" pitchFamily="34" charset="0"/>
              <a:buChar char="•"/>
            </a:pPr>
            <a:r>
              <a:rPr lang="fr-FR" sz="2000" dirty="0"/>
              <a:t>Peut influencer grandement la réception de l’information</a:t>
            </a:r>
          </a:p>
          <a:p>
            <a:pPr marL="342900" indent="-342900">
              <a:buFont typeface="Arial" panose="020B0604020202020204" pitchFamily="34" charset="0"/>
              <a:buChar char="•"/>
            </a:pPr>
            <a:r>
              <a:rPr lang="fr-FR" sz="2000" dirty="0"/>
              <a:t>Peut parfois reposer sur l’insertion des </a:t>
            </a:r>
            <a:r>
              <a:rPr lang="fr-FR" sz="2000" b="1" dirty="0"/>
              <a:t>médias traditionnels </a:t>
            </a:r>
          </a:p>
        </p:txBody>
      </p:sp>
      <p:pic>
        <p:nvPicPr>
          <p:cNvPr id="11" name="Image 10" descr="Une image contenant Visage humain, personne, habits, homme&#10;&#10;Le contenu généré par l’IA peut être incorrect.">
            <a:extLst>
              <a:ext uri="{FF2B5EF4-FFF2-40B4-BE49-F238E27FC236}">
                <a16:creationId xmlns:a16="http://schemas.microsoft.com/office/drawing/2014/main" id="{93C019CB-B6CF-070E-F211-7766F1CB1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7730" y="3856327"/>
            <a:ext cx="1920730" cy="2481943"/>
          </a:xfrm>
          <a:prstGeom prst="rect">
            <a:avLst/>
          </a:prstGeom>
        </p:spPr>
      </p:pic>
      <p:pic>
        <p:nvPicPr>
          <p:cNvPr id="13" name="Image 12" descr="Une image contenant texte, logo, Police, Graphique&#10;&#10;Le contenu généré par l’IA peut être incorrect.">
            <a:extLst>
              <a:ext uri="{FF2B5EF4-FFF2-40B4-BE49-F238E27FC236}">
                <a16:creationId xmlns:a16="http://schemas.microsoft.com/office/drawing/2014/main" id="{AE8A527C-58F9-D307-1856-DDB9F1C2C6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6679" y="4403590"/>
            <a:ext cx="2143125" cy="2143125"/>
          </a:xfrm>
          <a:prstGeom prst="rect">
            <a:avLst/>
          </a:prstGeom>
        </p:spPr>
      </p:pic>
      <p:pic>
        <p:nvPicPr>
          <p:cNvPr id="15" name="Image 14" descr="Une image contenant Visage humain, personne, sourire, Front&#10;&#10;Le contenu généré par l’IA peut être incorrect.">
            <a:extLst>
              <a:ext uri="{FF2B5EF4-FFF2-40B4-BE49-F238E27FC236}">
                <a16:creationId xmlns:a16="http://schemas.microsoft.com/office/drawing/2014/main" id="{9FD5D69F-8B44-18FF-F84F-4993154C57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4696" y="4950956"/>
            <a:ext cx="2933700" cy="1552575"/>
          </a:xfrm>
          <a:prstGeom prst="rect">
            <a:avLst/>
          </a:prstGeom>
        </p:spPr>
      </p:pic>
      <p:pic>
        <p:nvPicPr>
          <p:cNvPr id="17" name="Image 16" descr="Une image contenant texte, Appareils électroniques, capture d’écran, multimédia&#10;&#10;Le contenu généré par l’IA peut être incorrect.">
            <a:extLst>
              <a:ext uri="{FF2B5EF4-FFF2-40B4-BE49-F238E27FC236}">
                <a16:creationId xmlns:a16="http://schemas.microsoft.com/office/drawing/2014/main" id="{79758952-4B3E-CB35-2A71-B9C6322B54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2972" y="1801520"/>
            <a:ext cx="1830537" cy="2255302"/>
          </a:xfrm>
          <a:prstGeom prst="rect">
            <a:avLst/>
          </a:prstGeom>
        </p:spPr>
      </p:pic>
    </p:spTree>
    <p:extLst>
      <p:ext uri="{BB962C8B-B14F-4D97-AF65-F5344CB8AC3E}">
        <p14:creationId xmlns:p14="http://schemas.microsoft.com/office/powerpoint/2010/main" val="961826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6DAC2-0D48-04F8-F885-19837E883206}"/>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3B2E6E5-4E1F-F73B-7638-5DCCE4B0B529}"/>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1EF79088-BFAC-9A64-6139-88AAD78F6259}"/>
              </a:ext>
            </a:extLst>
          </p:cNvPr>
          <p:cNvSpPr>
            <a:spLocks noGrp="1"/>
          </p:cNvSpPr>
          <p:nvPr>
            <p:ph type="sldNum" sz="quarter" idx="7"/>
          </p:nvPr>
        </p:nvSpPr>
        <p:spPr/>
        <p:txBody>
          <a:bodyPr/>
          <a:lstStyle/>
          <a:p>
            <a:fld id="{B6F15528-21DE-4FAA-801E-634DDDAF4B2B}" type="slidenum">
              <a:rPr lang="fr-FR" smtClean="0"/>
              <a:pPr/>
              <a:t>33</a:t>
            </a:fld>
            <a:endParaRPr lang="fr-FR" dirty="0"/>
          </a:p>
        </p:txBody>
      </p:sp>
      <p:sp>
        <p:nvSpPr>
          <p:cNvPr id="4" name="Titre 3">
            <a:extLst>
              <a:ext uri="{FF2B5EF4-FFF2-40B4-BE49-F238E27FC236}">
                <a16:creationId xmlns:a16="http://schemas.microsoft.com/office/drawing/2014/main" id="{613C9FDD-F41B-A1C5-9F48-A06E39FC11B1}"/>
              </a:ext>
            </a:extLst>
          </p:cNvPr>
          <p:cNvSpPr>
            <a:spLocks noGrp="1"/>
          </p:cNvSpPr>
          <p:nvPr>
            <p:ph type="title"/>
          </p:nvPr>
        </p:nvSpPr>
        <p:spPr/>
        <p:txBody>
          <a:bodyPr/>
          <a:lstStyle/>
          <a:p>
            <a:r>
              <a:rPr lang="fr-FR" dirty="0">
                <a:solidFill>
                  <a:schemeClr val="tx1"/>
                </a:solidFill>
              </a:rPr>
              <a:t>De la visibilité à la crédibilité</a:t>
            </a:r>
            <a:r>
              <a:rPr lang="fr-FR" dirty="0"/>
              <a:t> ? </a:t>
            </a:r>
            <a:endParaRPr lang="fr-FR" dirty="0">
              <a:solidFill>
                <a:schemeClr val="tx1"/>
              </a:solidFill>
            </a:endParaRPr>
          </a:p>
        </p:txBody>
      </p:sp>
      <p:pic>
        <p:nvPicPr>
          <p:cNvPr id="8" name="Image 7">
            <a:extLst>
              <a:ext uri="{FF2B5EF4-FFF2-40B4-BE49-F238E27FC236}">
                <a16:creationId xmlns:a16="http://schemas.microsoft.com/office/drawing/2014/main" id="{DC2EDB71-A99E-6959-7FDD-C695A8464666}"/>
              </a:ext>
            </a:extLst>
          </p:cNvPr>
          <p:cNvPicPr>
            <a:picLocks noChangeAspect="1"/>
          </p:cNvPicPr>
          <p:nvPr/>
        </p:nvPicPr>
        <p:blipFill>
          <a:blip r:embed="rId2"/>
          <a:stretch>
            <a:fillRect/>
          </a:stretch>
        </p:blipFill>
        <p:spPr>
          <a:xfrm>
            <a:off x="4704720" y="2035083"/>
            <a:ext cx="4849364" cy="1344309"/>
          </a:xfrm>
          <a:prstGeom prst="rect">
            <a:avLst/>
          </a:prstGeom>
        </p:spPr>
      </p:pic>
      <p:pic>
        <p:nvPicPr>
          <p:cNvPr id="10" name="Image 9" descr="Une image contenant Graphique, cercle, Caractère coloré, graphisme&#10;&#10;Le contenu généré par l’IA peut être incorrect.">
            <a:extLst>
              <a:ext uri="{FF2B5EF4-FFF2-40B4-BE49-F238E27FC236}">
                <a16:creationId xmlns:a16="http://schemas.microsoft.com/office/drawing/2014/main" id="{A9DDB275-39D9-6C91-061A-2B7FC8B17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695" y="3429000"/>
            <a:ext cx="2819400" cy="2819400"/>
          </a:xfrm>
          <a:prstGeom prst="rect">
            <a:avLst/>
          </a:prstGeom>
        </p:spPr>
      </p:pic>
      <p:pic>
        <p:nvPicPr>
          <p:cNvPr id="17" name="Image 16">
            <a:extLst>
              <a:ext uri="{FF2B5EF4-FFF2-40B4-BE49-F238E27FC236}">
                <a16:creationId xmlns:a16="http://schemas.microsoft.com/office/drawing/2014/main" id="{8BC1A447-D2FC-224A-60F4-98CB66485320}"/>
              </a:ext>
            </a:extLst>
          </p:cNvPr>
          <p:cNvPicPr>
            <a:picLocks noChangeAspect="1"/>
          </p:cNvPicPr>
          <p:nvPr/>
        </p:nvPicPr>
        <p:blipFill>
          <a:blip r:embed="rId4"/>
          <a:stretch>
            <a:fillRect/>
          </a:stretch>
        </p:blipFill>
        <p:spPr>
          <a:xfrm>
            <a:off x="2494311" y="5253580"/>
            <a:ext cx="5376062" cy="1249951"/>
          </a:xfrm>
          <a:prstGeom prst="rect">
            <a:avLst/>
          </a:prstGeom>
        </p:spPr>
      </p:pic>
    </p:spTree>
    <p:extLst>
      <p:ext uri="{BB962C8B-B14F-4D97-AF65-F5344CB8AC3E}">
        <p14:creationId xmlns:p14="http://schemas.microsoft.com/office/powerpoint/2010/main" val="1284983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AEAB8-B24D-0096-C2BF-8C13A588ABA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6DBFC50-BD9A-E350-2357-081FA5E5939D}"/>
              </a:ext>
            </a:extLst>
          </p:cNvPr>
          <p:cNvSpPr>
            <a:spLocks noGrp="1"/>
          </p:cNvSpPr>
          <p:nvPr>
            <p:ph type="title"/>
          </p:nvPr>
        </p:nvSpPr>
        <p:spPr/>
        <p:txBody>
          <a:bodyPr/>
          <a:lstStyle/>
          <a:p>
            <a:r>
              <a:rPr lang="fr-FR" sz="2902" b="1" dirty="0">
                <a:latin typeface="Tahoma"/>
                <a:cs typeface="Tahoma"/>
              </a:rPr>
              <a:t>Moment discussion </a:t>
            </a:r>
            <a:endParaRPr lang="fr-FR" dirty="0"/>
          </a:p>
        </p:txBody>
      </p:sp>
      <p:sp>
        <p:nvSpPr>
          <p:cNvPr id="3" name="Espace réservé de la date 2">
            <a:extLst>
              <a:ext uri="{FF2B5EF4-FFF2-40B4-BE49-F238E27FC236}">
                <a16:creationId xmlns:a16="http://schemas.microsoft.com/office/drawing/2014/main" id="{E5D5190B-3A3E-7AFD-DA59-AB64C1B71285}"/>
              </a:ext>
            </a:extLst>
          </p:cNvPr>
          <p:cNvSpPr>
            <a:spLocks noGrp="1"/>
          </p:cNvSpPr>
          <p:nvPr>
            <p:ph type="dt" sz="half" idx="10"/>
          </p:nvPr>
        </p:nvSpPr>
        <p:spPr/>
        <p:txBody>
          <a:bodyPr/>
          <a:lstStyle/>
          <a:p>
            <a:r>
              <a:rPr lang="fr-FR"/>
              <a:t>29/05/2025</a:t>
            </a:r>
          </a:p>
        </p:txBody>
      </p:sp>
      <p:sp>
        <p:nvSpPr>
          <p:cNvPr id="4" name="Espace réservé du numéro de diapositive 3">
            <a:extLst>
              <a:ext uri="{FF2B5EF4-FFF2-40B4-BE49-F238E27FC236}">
                <a16:creationId xmlns:a16="http://schemas.microsoft.com/office/drawing/2014/main" id="{D4F1CC2F-65D1-59E3-B252-E805207A0961}"/>
              </a:ext>
            </a:extLst>
          </p:cNvPr>
          <p:cNvSpPr>
            <a:spLocks noGrp="1"/>
          </p:cNvSpPr>
          <p:nvPr>
            <p:ph type="sldNum" sz="quarter" idx="12"/>
          </p:nvPr>
        </p:nvSpPr>
        <p:spPr/>
        <p:txBody>
          <a:bodyPr/>
          <a:lstStyle/>
          <a:p>
            <a:fld id="{31642A94-3262-46D4-822E-0D351306AFC2}" type="slidenum">
              <a:rPr lang="fr-FR" smtClean="0"/>
              <a:t>34</a:t>
            </a:fld>
            <a:endParaRPr lang="fr-FR"/>
          </a:p>
        </p:txBody>
      </p:sp>
    </p:spTree>
    <p:extLst>
      <p:ext uri="{BB962C8B-B14F-4D97-AF65-F5344CB8AC3E}">
        <p14:creationId xmlns:p14="http://schemas.microsoft.com/office/powerpoint/2010/main" val="261195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E5ACB5D3-CC39-EEF3-A8DE-30F06C79134D}"/>
              </a:ext>
            </a:extLst>
          </p:cNvPr>
          <p:cNvSpPr txBox="1">
            <a:spLocks/>
          </p:cNvSpPr>
          <p:nvPr/>
        </p:nvSpPr>
        <p:spPr>
          <a:xfrm>
            <a:off x="2516187" y="2321004"/>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latin typeface="Tahoma" panose="020B0604030504040204" pitchFamily="34" charset="0"/>
                <a:ea typeface="Tahoma" panose="020B0604030504040204" pitchFamily="34" charset="0"/>
                <a:cs typeface="Tahoma" panose="020B0604030504040204" pitchFamily="34" charset="0"/>
              </a:rPr>
              <a:t>Partie V</a:t>
            </a:r>
            <a:br>
              <a:rPr lang="fr-FR" sz="48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fr-FR" sz="4800" b="1" dirty="0">
                <a:solidFill>
                  <a:schemeClr val="bg1"/>
                </a:solidFill>
                <a:latin typeface="Tahoma" panose="020B0604030504040204" pitchFamily="34" charset="0"/>
                <a:ea typeface="Tahoma" panose="020B0604030504040204" pitchFamily="34" charset="0"/>
                <a:cs typeface="Tahoma" panose="020B0604030504040204" pitchFamily="34" charset="0"/>
              </a:rPr>
              <a:t>Bibliographie</a:t>
            </a:r>
          </a:p>
        </p:txBody>
      </p:sp>
    </p:spTree>
    <p:extLst>
      <p:ext uri="{BB962C8B-B14F-4D97-AF65-F5344CB8AC3E}">
        <p14:creationId xmlns:p14="http://schemas.microsoft.com/office/powerpoint/2010/main" val="3643235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2D8E0C0-E48F-B59B-79B6-25C0BCED7905}"/>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4BA5BE4D-A7D5-53A5-E874-56B9E7F6BA80}"/>
              </a:ext>
            </a:extLst>
          </p:cNvPr>
          <p:cNvSpPr>
            <a:spLocks noGrp="1"/>
          </p:cNvSpPr>
          <p:nvPr>
            <p:ph type="sldNum" sz="quarter" idx="7"/>
          </p:nvPr>
        </p:nvSpPr>
        <p:spPr/>
        <p:txBody>
          <a:bodyPr/>
          <a:lstStyle/>
          <a:p>
            <a:fld id="{B6F15528-21DE-4FAA-801E-634DDDAF4B2B}" type="slidenum">
              <a:rPr lang="fr-FR" smtClean="0"/>
              <a:pPr/>
              <a:t>36</a:t>
            </a:fld>
            <a:endParaRPr lang="fr-FR" dirty="0"/>
          </a:p>
        </p:txBody>
      </p:sp>
      <p:sp>
        <p:nvSpPr>
          <p:cNvPr id="4" name="Titre 3">
            <a:extLst>
              <a:ext uri="{FF2B5EF4-FFF2-40B4-BE49-F238E27FC236}">
                <a16:creationId xmlns:a16="http://schemas.microsoft.com/office/drawing/2014/main" id="{C08316C2-D0BE-6416-BAFA-5EE85B736F48}"/>
              </a:ext>
            </a:extLst>
          </p:cNvPr>
          <p:cNvSpPr>
            <a:spLocks noGrp="1"/>
          </p:cNvSpPr>
          <p:nvPr>
            <p:ph type="title"/>
          </p:nvPr>
        </p:nvSpPr>
        <p:spPr/>
        <p:txBody>
          <a:bodyPr/>
          <a:lstStyle/>
          <a:p>
            <a:r>
              <a:rPr lang="fr-FR" dirty="0">
                <a:solidFill>
                  <a:schemeClr val="tx1"/>
                </a:solidFill>
              </a:rPr>
              <a:t>Textes théoriques</a:t>
            </a:r>
          </a:p>
        </p:txBody>
      </p:sp>
      <p:sp>
        <p:nvSpPr>
          <p:cNvPr id="8" name="ZoneTexte 7">
            <a:extLst>
              <a:ext uri="{FF2B5EF4-FFF2-40B4-BE49-F238E27FC236}">
                <a16:creationId xmlns:a16="http://schemas.microsoft.com/office/drawing/2014/main" id="{24B41509-F5C3-5707-309F-0034C1317119}"/>
              </a:ext>
            </a:extLst>
          </p:cNvPr>
          <p:cNvSpPr txBox="1"/>
          <p:nvPr/>
        </p:nvSpPr>
        <p:spPr>
          <a:xfrm>
            <a:off x="395382" y="1833056"/>
            <a:ext cx="11761781" cy="4893647"/>
          </a:xfrm>
          <a:prstGeom prst="rect">
            <a:avLst/>
          </a:prstGeom>
          <a:solidFill>
            <a:schemeClr val="bg1"/>
          </a:solidFill>
        </p:spPr>
        <p:txBody>
          <a:bodyPr wrap="square">
            <a:spAutoFit/>
          </a:bodyPr>
          <a:lstStyle/>
          <a:p>
            <a:pPr>
              <a:buNone/>
            </a:pPr>
            <a:r>
              <a:rPr lang="fr-FR" sz="1200" cap="small" dirty="0">
                <a:effectLst/>
              </a:rPr>
              <a:t>BARATS C.</a:t>
            </a:r>
            <a:r>
              <a:rPr lang="fr-FR" sz="1200" dirty="0">
                <a:effectLst/>
              </a:rPr>
              <a:t>, 2014, « Le Web : outils de communication, objet de connaissance », dans </a:t>
            </a:r>
            <a:r>
              <a:rPr lang="fr-FR" sz="1200" i="1" dirty="0">
                <a:effectLst/>
              </a:rPr>
              <a:t>Sciences de l’information et de la communication</a:t>
            </a:r>
            <a:r>
              <a:rPr lang="fr-FR" sz="1200" dirty="0">
                <a:effectLst/>
              </a:rPr>
              <a:t>, Presses universitaires de Grenoble, p. 155‑171. </a:t>
            </a:r>
          </a:p>
          <a:p>
            <a:pPr>
              <a:buNone/>
            </a:pPr>
            <a:r>
              <a:rPr lang="fr-FR" sz="1200" cap="small" dirty="0">
                <a:effectLst/>
              </a:rPr>
              <a:t>BENCKLER Y.</a:t>
            </a:r>
            <a:r>
              <a:rPr lang="fr-FR" sz="1200" dirty="0">
                <a:effectLst/>
              </a:rPr>
              <a:t>, 2009, </a:t>
            </a:r>
            <a:r>
              <a:rPr lang="fr-FR" sz="1200" i="1" dirty="0">
                <a:effectLst/>
              </a:rPr>
              <a:t>La Richesse des réseaux</a:t>
            </a:r>
            <a:r>
              <a:rPr lang="fr-FR" sz="1200" dirty="0">
                <a:effectLst/>
              </a:rPr>
              <a:t>, Presses Universitaires de Lyon, 608 p.</a:t>
            </a:r>
          </a:p>
          <a:p>
            <a:pPr>
              <a:buNone/>
            </a:pPr>
            <a:r>
              <a:rPr lang="fr-FR" sz="1200" cap="small" dirty="0">
                <a:effectLst/>
              </a:rPr>
              <a:t>BLIC D. (de)</a:t>
            </a:r>
            <a:r>
              <a:rPr lang="fr-FR" sz="1200" dirty="0">
                <a:effectLst/>
              </a:rPr>
              <a:t>, </a:t>
            </a:r>
            <a:r>
              <a:rPr lang="fr-FR" sz="1200" cap="small" dirty="0">
                <a:effectLst/>
              </a:rPr>
              <a:t>LEMIEUX C.</a:t>
            </a:r>
            <a:r>
              <a:rPr lang="fr-FR" sz="1200" dirty="0">
                <a:effectLst/>
              </a:rPr>
              <a:t>, 2005, « Le scandale comme épreuve. Éléments de sociologie pragmatique », </a:t>
            </a:r>
            <a:r>
              <a:rPr lang="fr-FR" sz="1200" i="1" dirty="0" err="1">
                <a:effectLst/>
              </a:rPr>
              <a:t>Politix</a:t>
            </a:r>
            <a:r>
              <a:rPr lang="fr-FR" sz="1200" dirty="0">
                <a:effectLst/>
              </a:rPr>
              <a:t>, </a:t>
            </a:r>
            <a:r>
              <a:rPr lang="fr-FR" sz="1200" i="1" dirty="0">
                <a:effectLst/>
              </a:rPr>
              <a:t>71</a:t>
            </a:r>
            <a:r>
              <a:rPr lang="fr-FR" sz="1200" dirty="0">
                <a:effectLst/>
              </a:rPr>
              <a:t>, 3, p. 9‑38. </a:t>
            </a:r>
          </a:p>
          <a:p>
            <a:pPr>
              <a:buNone/>
            </a:pPr>
            <a:r>
              <a:rPr lang="fr-FR" sz="1200" cap="small" dirty="0">
                <a:effectLst/>
              </a:rPr>
              <a:t>CAGE J.</a:t>
            </a:r>
            <a:r>
              <a:rPr lang="fr-FR" sz="1200" dirty="0">
                <a:effectLst/>
              </a:rPr>
              <a:t>, </a:t>
            </a:r>
            <a:r>
              <a:rPr lang="fr-FR" sz="1200" cap="small" dirty="0">
                <a:effectLst/>
              </a:rPr>
              <a:t>HERVE N.</a:t>
            </a:r>
            <a:r>
              <a:rPr lang="fr-FR" sz="1200" dirty="0">
                <a:effectLst/>
              </a:rPr>
              <a:t>, </a:t>
            </a:r>
            <a:r>
              <a:rPr lang="fr-FR" sz="1200" cap="small" dirty="0">
                <a:effectLst/>
              </a:rPr>
              <a:t>VIAUD M.-L.</a:t>
            </a:r>
            <a:r>
              <a:rPr lang="fr-FR" sz="1200" dirty="0">
                <a:effectLst/>
              </a:rPr>
              <a:t>, 2020, « The Production of Information in an Online World », </a:t>
            </a:r>
            <a:r>
              <a:rPr lang="fr-FR" sz="1200" i="1" dirty="0">
                <a:effectLst/>
              </a:rPr>
              <a:t>The </a:t>
            </a:r>
            <a:r>
              <a:rPr lang="fr-FR" sz="1200" i="1" dirty="0" err="1">
                <a:effectLst/>
              </a:rPr>
              <a:t>Review</a:t>
            </a:r>
            <a:r>
              <a:rPr lang="fr-FR" sz="1200" i="1" dirty="0">
                <a:effectLst/>
              </a:rPr>
              <a:t> of </a:t>
            </a:r>
            <a:r>
              <a:rPr lang="fr-FR" sz="1200" i="1" dirty="0" err="1">
                <a:effectLst/>
              </a:rPr>
              <a:t>Economic</a:t>
            </a:r>
            <a:r>
              <a:rPr lang="fr-FR" sz="1200" i="1" dirty="0">
                <a:effectLst/>
              </a:rPr>
              <a:t> </a:t>
            </a:r>
            <a:r>
              <a:rPr lang="fr-FR" sz="1200" i="1" dirty="0" err="1">
                <a:effectLst/>
              </a:rPr>
              <a:t>Studies</a:t>
            </a:r>
            <a:r>
              <a:rPr lang="fr-FR" sz="1200" dirty="0">
                <a:effectLst/>
              </a:rPr>
              <a:t>, </a:t>
            </a:r>
            <a:r>
              <a:rPr lang="fr-FR" sz="1200" i="1" dirty="0">
                <a:effectLst/>
              </a:rPr>
              <a:t>87</a:t>
            </a:r>
            <a:r>
              <a:rPr lang="fr-FR" sz="1200" dirty="0">
                <a:effectLst/>
              </a:rPr>
              <a:t>, 5, p. 2126‑2164. </a:t>
            </a:r>
          </a:p>
          <a:p>
            <a:pPr>
              <a:buNone/>
            </a:pPr>
            <a:r>
              <a:rPr lang="fr-FR" sz="1200" cap="small" dirty="0">
                <a:effectLst/>
              </a:rPr>
              <a:t>COINTET J.-P.</a:t>
            </a:r>
            <a:r>
              <a:rPr lang="fr-FR" sz="1200" dirty="0">
                <a:effectLst/>
              </a:rPr>
              <a:t>, </a:t>
            </a:r>
            <a:r>
              <a:rPr lang="fr-FR" sz="1200" cap="small" dirty="0">
                <a:effectLst/>
              </a:rPr>
              <a:t>PARASIE S.</a:t>
            </a:r>
            <a:r>
              <a:rPr lang="fr-FR" sz="1200" dirty="0">
                <a:effectLst/>
              </a:rPr>
              <a:t>, 2019, « Enquêter à partir des traces textuelles du web », </a:t>
            </a:r>
            <a:r>
              <a:rPr lang="fr-FR" sz="1200" i="1" dirty="0">
                <a:effectLst/>
              </a:rPr>
              <a:t>Réseaux</a:t>
            </a:r>
            <a:r>
              <a:rPr lang="fr-FR" sz="1200" dirty="0">
                <a:effectLst/>
              </a:rPr>
              <a:t>, </a:t>
            </a:r>
            <a:r>
              <a:rPr lang="fr-FR" sz="1200" i="1" dirty="0">
                <a:effectLst/>
              </a:rPr>
              <a:t>214215</a:t>
            </a:r>
            <a:r>
              <a:rPr lang="fr-FR" sz="1200" dirty="0">
                <a:effectLst/>
              </a:rPr>
              <a:t>, 2, p. 9‑24. </a:t>
            </a:r>
          </a:p>
          <a:p>
            <a:pPr>
              <a:buNone/>
            </a:pPr>
            <a:r>
              <a:rPr lang="fr-FR" sz="1200" cap="small" dirty="0">
                <a:effectLst/>
              </a:rPr>
              <a:t>ELLUL J.</a:t>
            </a:r>
            <a:r>
              <a:rPr lang="fr-FR" sz="1200" dirty="0">
                <a:effectLst/>
              </a:rPr>
              <a:t>, 1962, </a:t>
            </a:r>
            <a:r>
              <a:rPr lang="fr-FR" sz="1200" i="1" dirty="0">
                <a:effectLst/>
              </a:rPr>
              <a:t>Propagandes</a:t>
            </a:r>
            <a:r>
              <a:rPr lang="fr-FR" sz="1200" dirty="0">
                <a:effectLst/>
              </a:rPr>
              <a:t>, Economica, 364 p.</a:t>
            </a:r>
          </a:p>
          <a:p>
            <a:pPr>
              <a:buNone/>
            </a:pPr>
            <a:r>
              <a:rPr lang="fr-FR" sz="1200" cap="small" dirty="0">
                <a:effectLst/>
              </a:rPr>
              <a:t>ESPELAND W.N.</a:t>
            </a:r>
            <a:r>
              <a:rPr lang="fr-FR" sz="1200" dirty="0">
                <a:effectLst/>
              </a:rPr>
              <a:t>, </a:t>
            </a:r>
            <a:r>
              <a:rPr lang="fr-FR" sz="1200" cap="small" dirty="0">
                <a:effectLst/>
              </a:rPr>
              <a:t>SAUDER M.</a:t>
            </a:r>
            <a:r>
              <a:rPr lang="fr-FR" sz="1200" dirty="0">
                <a:effectLst/>
              </a:rPr>
              <a:t>, 2007, « </a:t>
            </a:r>
            <a:r>
              <a:rPr lang="fr-FR" sz="1200" dirty="0" err="1">
                <a:effectLst/>
              </a:rPr>
              <a:t>Rankings</a:t>
            </a:r>
            <a:r>
              <a:rPr lang="fr-FR" sz="1200" dirty="0">
                <a:effectLst/>
              </a:rPr>
              <a:t> and </a:t>
            </a:r>
            <a:r>
              <a:rPr lang="fr-FR" sz="1200" dirty="0" err="1">
                <a:effectLst/>
              </a:rPr>
              <a:t>Reactivity</a:t>
            </a:r>
            <a:r>
              <a:rPr lang="fr-FR" sz="1200" dirty="0">
                <a:effectLst/>
              </a:rPr>
              <a:t>: How Public </a:t>
            </a:r>
            <a:r>
              <a:rPr lang="fr-FR" sz="1200" dirty="0" err="1">
                <a:effectLst/>
              </a:rPr>
              <a:t>Measures</a:t>
            </a:r>
            <a:r>
              <a:rPr lang="fr-FR" sz="1200" dirty="0">
                <a:effectLst/>
              </a:rPr>
              <a:t> </a:t>
            </a:r>
            <a:r>
              <a:rPr lang="fr-FR" sz="1200" dirty="0" err="1">
                <a:effectLst/>
              </a:rPr>
              <a:t>Recreate</a:t>
            </a:r>
            <a:r>
              <a:rPr lang="fr-FR" sz="1200" dirty="0">
                <a:effectLst/>
              </a:rPr>
              <a:t> Social Worlds », </a:t>
            </a:r>
            <a:r>
              <a:rPr lang="fr-FR" sz="1200" i="1" dirty="0">
                <a:effectLst/>
              </a:rPr>
              <a:t>American Journal of </a:t>
            </a:r>
            <a:r>
              <a:rPr lang="fr-FR" sz="1200" i="1" dirty="0" err="1">
                <a:effectLst/>
              </a:rPr>
              <a:t>Sociology</a:t>
            </a:r>
            <a:r>
              <a:rPr lang="fr-FR" sz="1200" dirty="0">
                <a:effectLst/>
              </a:rPr>
              <a:t>, </a:t>
            </a:r>
            <a:r>
              <a:rPr lang="fr-FR" sz="1200" i="1" dirty="0">
                <a:effectLst/>
              </a:rPr>
              <a:t>113</a:t>
            </a:r>
            <a:r>
              <a:rPr lang="fr-FR" sz="1200" dirty="0">
                <a:effectLst/>
              </a:rPr>
              <a:t>, 1, p. 1‑40. </a:t>
            </a:r>
          </a:p>
          <a:p>
            <a:pPr>
              <a:buNone/>
            </a:pPr>
            <a:r>
              <a:rPr lang="fr-FR" sz="1200" cap="small" dirty="0">
                <a:effectLst/>
              </a:rPr>
              <a:t>ESQUENAZI J.-P.</a:t>
            </a:r>
            <a:r>
              <a:rPr lang="fr-FR" sz="1200" dirty="0">
                <a:effectLst/>
              </a:rPr>
              <a:t>, 2009, </a:t>
            </a:r>
            <a:r>
              <a:rPr lang="fr-FR" sz="1200" i="1" dirty="0">
                <a:effectLst/>
              </a:rPr>
              <a:t>Sociologie des publics</a:t>
            </a:r>
            <a:r>
              <a:rPr lang="fr-FR" sz="1200" dirty="0">
                <a:effectLst/>
              </a:rPr>
              <a:t>, La Découverte. </a:t>
            </a:r>
          </a:p>
          <a:p>
            <a:pPr>
              <a:buNone/>
            </a:pPr>
            <a:r>
              <a:rPr lang="fr-FR" sz="1200" cap="small" dirty="0">
                <a:effectLst/>
              </a:rPr>
              <a:t>FLICHY P.</a:t>
            </a:r>
            <a:r>
              <a:rPr lang="fr-FR" sz="1200" dirty="0">
                <a:effectLst/>
              </a:rPr>
              <a:t>, 2001, </a:t>
            </a:r>
            <a:r>
              <a:rPr lang="fr-FR" sz="1200" i="1" dirty="0">
                <a:effectLst/>
              </a:rPr>
              <a:t>L’imaginaire d’Internet</a:t>
            </a:r>
            <a:r>
              <a:rPr lang="fr-FR" sz="1200" dirty="0">
                <a:effectLst/>
              </a:rPr>
              <a:t>, La Découverte</a:t>
            </a:r>
          </a:p>
          <a:p>
            <a:pPr>
              <a:buNone/>
            </a:pPr>
            <a:r>
              <a:rPr lang="fr-FR" sz="1200" cap="small" dirty="0">
                <a:effectLst/>
              </a:rPr>
              <a:t>FRANCESCHELLI</a:t>
            </a:r>
            <a:r>
              <a:rPr lang="fr-FR" sz="1200" dirty="0">
                <a:effectLst/>
              </a:rPr>
              <a:t>, 2011, « </a:t>
            </a:r>
            <a:r>
              <a:rPr lang="fr-FR" sz="1200" dirty="0" err="1">
                <a:effectLst/>
              </a:rPr>
              <a:t>When</a:t>
            </a:r>
            <a:r>
              <a:rPr lang="fr-FR" sz="1200" dirty="0">
                <a:effectLst/>
              </a:rPr>
              <a:t> The Ink </a:t>
            </a:r>
            <a:r>
              <a:rPr lang="fr-FR" sz="1200" dirty="0" err="1">
                <a:effectLst/>
              </a:rPr>
              <a:t>is</a:t>
            </a:r>
            <a:r>
              <a:rPr lang="fr-FR" sz="1200" dirty="0">
                <a:effectLst/>
              </a:rPr>
              <a:t> Gone: The Transition </a:t>
            </a:r>
            <a:r>
              <a:rPr lang="fr-FR" sz="1200" dirty="0" err="1">
                <a:effectLst/>
              </a:rPr>
              <a:t>from</a:t>
            </a:r>
            <a:r>
              <a:rPr lang="fr-FR" sz="1200" dirty="0">
                <a:effectLst/>
              </a:rPr>
              <a:t> </a:t>
            </a:r>
            <a:r>
              <a:rPr lang="fr-FR" sz="1200" dirty="0" err="1">
                <a:effectLst/>
              </a:rPr>
              <a:t>Print</a:t>
            </a:r>
            <a:r>
              <a:rPr lang="fr-FR" sz="1200" dirty="0">
                <a:effectLst/>
              </a:rPr>
              <a:t> to Online Editions », </a:t>
            </a:r>
            <a:r>
              <a:rPr lang="fr-FR" sz="1200" dirty="0" err="1">
                <a:effectLst/>
              </a:rPr>
              <a:t>Northwestern</a:t>
            </a:r>
            <a:r>
              <a:rPr lang="fr-FR" sz="1200" dirty="0">
                <a:effectLst/>
              </a:rPr>
              <a:t> </a:t>
            </a:r>
            <a:r>
              <a:rPr lang="fr-FR" sz="1200" dirty="0" err="1">
                <a:effectLst/>
              </a:rPr>
              <a:t>University</a:t>
            </a:r>
            <a:r>
              <a:rPr lang="fr-FR" sz="1200" dirty="0">
                <a:effectLst/>
              </a:rPr>
              <a:t>.</a:t>
            </a:r>
          </a:p>
          <a:p>
            <a:pPr>
              <a:buNone/>
            </a:pPr>
            <a:r>
              <a:rPr lang="fr-FR" sz="1200" cap="small" dirty="0">
                <a:effectLst/>
              </a:rPr>
              <a:t>GRIGNOU B.L.</a:t>
            </a:r>
            <a:r>
              <a:rPr lang="fr-FR" sz="1200" dirty="0">
                <a:effectLst/>
              </a:rPr>
              <a:t>, 2003, </a:t>
            </a:r>
            <a:r>
              <a:rPr lang="fr-FR" sz="1200" i="1" dirty="0">
                <a:effectLst/>
              </a:rPr>
              <a:t>Du côté du public : Usages et Réceptions de la télévision</a:t>
            </a:r>
            <a:r>
              <a:rPr lang="fr-FR" sz="1200" dirty="0">
                <a:effectLst/>
              </a:rPr>
              <a:t>, Paris, Economica, 240 p.</a:t>
            </a:r>
          </a:p>
          <a:p>
            <a:pPr>
              <a:buNone/>
            </a:pPr>
            <a:r>
              <a:rPr lang="fr-FR" sz="1200" cap="small" dirty="0">
                <a:effectLst/>
              </a:rPr>
              <a:t>HABERMAS J.</a:t>
            </a:r>
            <a:r>
              <a:rPr lang="fr-FR" sz="1200" dirty="0">
                <a:effectLst/>
              </a:rPr>
              <a:t>, 1988, </a:t>
            </a:r>
            <a:r>
              <a:rPr lang="fr-FR" sz="1200" i="1" dirty="0">
                <a:effectLst/>
              </a:rPr>
              <a:t>L’Espace public</a:t>
            </a:r>
            <a:r>
              <a:rPr lang="fr-FR" sz="1200" dirty="0">
                <a:effectLst/>
              </a:rPr>
              <a:t>, Payot, 330 p.</a:t>
            </a:r>
          </a:p>
          <a:p>
            <a:pPr>
              <a:buNone/>
            </a:pPr>
            <a:r>
              <a:rPr lang="fr-FR" sz="1200" cap="small" dirty="0">
                <a:effectLst/>
              </a:rPr>
              <a:t>ISER W.</a:t>
            </a:r>
            <a:r>
              <a:rPr lang="fr-FR" sz="1200" dirty="0">
                <a:effectLst/>
              </a:rPr>
              <a:t>, 1976, </a:t>
            </a:r>
            <a:r>
              <a:rPr lang="fr-FR" sz="1200" i="1" dirty="0">
                <a:effectLst/>
              </a:rPr>
              <a:t>L’acte de lecture: Théorie de l’effet esthétique</a:t>
            </a:r>
            <a:r>
              <a:rPr lang="fr-FR" sz="1200" dirty="0">
                <a:effectLst/>
              </a:rPr>
              <a:t>, Mardaga, 406 p.</a:t>
            </a:r>
          </a:p>
          <a:p>
            <a:pPr>
              <a:buNone/>
            </a:pPr>
            <a:r>
              <a:rPr lang="fr-FR" sz="1200" cap="small" dirty="0">
                <a:effectLst/>
              </a:rPr>
              <a:t>JAUSS H.R.</a:t>
            </a:r>
            <a:r>
              <a:rPr lang="fr-FR" sz="1200" dirty="0">
                <a:effectLst/>
              </a:rPr>
              <a:t>, 1978, </a:t>
            </a:r>
            <a:r>
              <a:rPr lang="fr-FR" sz="1200" i="1" dirty="0">
                <a:effectLst/>
              </a:rPr>
              <a:t>Pour une esthétique de la réception</a:t>
            </a:r>
            <a:r>
              <a:rPr lang="fr-FR" sz="1200" dirty="0">
                <a:effectLst/>
              </a:rPr>
              <a:t>.</a:t>
            </a:r>
          </a:p>
          <a:p>
            <a:pPr>
              <a:buNone/>
            </a:pPr>
            <a:r>
              <a:rPr lang="fr-FR" sz="1200" cap="small" dirty="0">
                <a:effectLst/>
              </a:rPr>
              <a:t>KATZ E.</a:t>
            </a:r>
            <a:r>
              <a:rPr lang="fr-FR" sz="1200" dirty="0">
                <a:effectLst/>
              </a:rPr>
              <a:t>, </a:t>
            </a:r>
            <a:r>
              <a:rPr lang="fr-FR" sz="1200" cap="small" dirty="0">
                <a:effectLst/>
              </a:rPr>
              <a:t>LAZARSFELD P.</a:t>
            </a:r>
            <a:r>
              <a:rPr lang="fr-FR" sz="1200" dirty="0">
                <a:effectLst/>
              </a:rPr>
              <a:t>, 1955, </a:t>
            </a:r>
            <a:r>
              <a:rPr lang="fr-FR" sz="1200" i="1" dirty="0" err="1">
                <a:effectLst/>
              </a:rPr>
              <a:t>Personal</a:t>
            </a:r>
            <a:r>
              <a:rPr lang="fr-FR" sz="1200" i="1" dirty="0">
                <a:effectLst/>
              </a:rPr>
              <a:t> Influence</a:t>
            </a:r>
            <a:r>
              <a:rPr lang="fr-FR" sz="1200" dirty="0">
                <a:effectLst/>
              </a:rPr>
              <a:t>, Armand Colin.</a:t>
            </a:r>
          </a:p>
          <a:p>
            <a:pPr>
              <a:buNone/>
            </a:pPr>
            <a:r>
              <a:rPr lang="fr-FR" sz="1200" cap="small" dirty="0">
                <a:effectLst/>
              </a:rPr>
              <a:t>LITS M.</a:t>
            </a:r>
            <a:r>
              <a:rPr lang="fr-FR" sz="1200" dirty="0">
                <a:effectLst/>
              </a:rPr>
              <a:t>, 2014, « L’espace public : concept fondateur de la communication », </a:t>
            </a:r>
            <a:r>
              <a:rPr lang="fr-FR" sz="1200" i="1" dirty="0">
                <a:effectLst/>
              </a:rPr>
              <a:t>Hermès, La Revue</a:t>
            </a:r>
            <a:r>
              <a:rPr lang="fr-FR" sz="1200" dirty="0">
                <a:effectLst/>
              </a:rPr>
              <a:t>, </a:t>
            </a:r>
            <a:r>
              <a:rPr lang="fr-FR" sz="1200" i="1" dirty="0">
                <a:effectLst/>
              </a:rPr>
              <a:t>70</a:t>
            </a:r>
            <a:r>
              <a:rPr lang="fr-FR" sz="1200" dirty="0">
                <a:effectLst/>
              </a:rPr>
              <a:t>, 3, p. 77‑81. </a:t>
            </a:r>
          </a:p>
          <a:p>
            <a:pPr>
              <a:buNone/>
            </a:pPr>
            <a:r>
              <a:rPr lang="fr-FR" sz="1200" cap="small" dirty="0">
                <a:effectLst/>
              </a:rPr>
              <a:t>MAIGRET É.</a:t>
            </a:r>
            <a:r>
              <a:rPr lang="fr-FR" sz="1200" dirty="0">
                <a:effectLst/>
              </a:rPr>
              <a:t>, 2015, </a:t>
            </a:r>
            <a:r>
              <a:rPr lang="fr-FR" sz="1200" i="1" dirty="0">
                <a:effectLst/>
              </a:rPr>
              <a:t>Sociologie de la communication et des médias. 3e édition</a:t>
            </a:r>
            <a:r>
              <a:rPr lang="fr-FR" sz="1200" dirty="0">
                <a:effectLst/>
              </a:rPr>
              <a:t>, 3e édition, Paris, ARMAND COLIN, 320 p.</a:t>
            </a:r>
          </a:p>
          <a:p>
            <a:pPr>
              <a:buNone/>
            </a:pPr>
            <a:r>
              <a:rPr lang="fr-FR" sz="1200" cap="small" dirty="0">
                <a:effectLst/>
              </a:rPr>
              <a:t>MAYZLIN D.</a:t>
            </a:r>
            <a:r>
              <a:rPr lang="fr-FR" sz="1200" dirty="0">
                <a:effectLst/>
              </a:rPr>
              <a:t>, </a:t>
            </a:r>
            <a:r>
              <a:rPr lang="fr-FR" sz="1200" cap="small" dirty="0">
                <a:effectLst/>
              </a:rPr>
              <a:t>GODES D.</a:t>
            </a:r>
            <a:r>
              <a:rPr lang="fr-FR" sz="1200" dirty="0">
                <a:effectLst/>
              </a:rPr>
              <a:t>, 2002, « </a:t>
            </a:r>
            <a:r>
              <a:rPr lang="fr-FR" sz="1200" dirty="0" err="1">
                <a:effectLst/>
              </a:rPr>
              <a:t>Using</a:t>
            </a:r>
            <a:r>
              <a:rPr lang="fr-FR" sz="1200" dirty="0">
                <a:effectLst/>
              </a:rPr>
              <a:t> Online Conversations to </a:t>
            </a:r>
            <a:r>
              <a:rPr lang="fr-FR" sz="1200" dirty="0" err="1">
                <a:effectLst/>
              </a:rPr>
              <a:t>Study</a:t>
            </a:r>
            <a:r>
              <a:rPr lang="fr-FR" sz="1200" dirty="0">
                <a:effectLst/>
              </a:rPr>
              <a:t> Word of </a:t>
            </a:r>
            <a:r>
              <a:rPr lang="fr-FR" sz="1200" dirty="0" err="1">
                <a:effectLst/>
              </a:rPr>
              <a:t>Mouth</a:t>
            </a:r>
            <a:r>
              <a:rPr lang="fr-FR" sz="1200" dirty="0">
                <a:effectLst/>
              </a:rPr>
              <a:t> Communication », </a:t>
            </a:r>
            <a:r>
              <a:rPr lang="fr-FR" sz="1200" i="1" dirty="0">
                <a:effectLst/>
              </a:rPr>
              <a:t>Yale </a:t>
            </a:r>
            <a:r>
              <a:rPr lang="fr-FR" sz="1200" i="1" dirty="0" err="1">
                <a:effectLst/>
              </a:rPr>
              <a:t>School</a:t>
            </a:r>
            <a:r>
              <a:rPr lang="fr-FR" sz="1200" i="1" dirty="0">
                <a:effectLst/>
              </a:rPr>
              <a:t> of Management, 23</a:t>
            </a:r>
            <a:r>
              <a:rPr lang="fr-FR" sz="1200" dirty="0">
                <a:effectLst/>
              </a:rPr>
              <a:t>. </a:t>
            </a:r>
          </a:p>
          <a:p>
            <a:pPr>
              <a:buNone/>
            </a:pPr>
            <a:r>
              <a:rPr lang="fr-FR" sz="1200" cap="small" dirty="0">
                <a:effectLst/>
              </a:rPr>
              <a:t>MCCARTHY J.D.</a:t>
            </a:r>
            <a:r>
              <a:rPr lang="fr-FR" sz="1200" dirty="0">
                <a:effectLst/>
              </a:rPr>
              <a:t>, </a:t>
            </a:r>
            <a:r>
              <a:rPr lang="fr-FR" sz="1200" cap="small" dirty="0">
                <a:effectLst/>
              </a:rPr>
              <a:t>ZALD M.N.</a:t>
            </a:r>
            <a:r>
              <a:rPr lang="fr-FR" sz="1200" dirty="0">
                <a:effectLst/>
              </a:rPr>
              <a:t>, 1977, « Resource </a:t>
            </a:r>
            <a:r>
              <a:rPr lang="fr-FR" sz="1200" dirty="0" err="1">
                <a:effectLst/>
              </a:rPr>
              <a:t>Mobilization</a:t>
            </a:r>
            <a:r>
              <a:rPr lang="fr-FR" sz="1200" dirty="0">
                <a:effectLst/>
              </a:rPr>
              <a:t> and Social </a:t>
            </a:r>
            <a:r>
              <a:rPr lang="fr-FR" sz="1200" dirty="0" err="1">
                <a:effectLst/>
              </a:rPr>
              <a:t>Movements</a:t>
            </a:r>
            <a:r>
              <a:rPr lang="fr-FR" sz="1200" dirty="0">
                <a:effectLst/>
              </a:rPr>
              <a:t>: A Partial Theory », </a:t>
            </a:r>
            <a:r>
              <a:rPr lang="fr-FR" sz="1200" i="1" dirty="0">
                <a:effectLst/>
              </a:rPr>
              <a:t>American Journal of </a:t>
            </a:r>
            <a:r>
              <a:rPr lang="fr-FR" sz="1200" i="1" dirty="0" err="1">
                <a:effectLst/>
              </a:rPr>
              <a:t>Sociology</a:t>
            </a:r>
            <a:r>
              <a:rPr lang="fr-FR" sz="1200" dirty="0">
                <a:effectLst/>
              </a:rPr>
              <a:t>, </a:t>
            </a:r>
            <a:r>
              <a:rPr lang="fr-FR" sz="1200" i="1" dirty="0">
                <a:effectLst/>
              </a:rPr>
              <a:t>82</a:t>
            </a:r>
            <a:r>
              <a:rPr lang="fr-FR" sz="1200" dirty="0">
                <a:effectLst/>
              </a:rPr>
              <a:t>, 6, p. 1212‑1241.</a:t>
            </a:r>
          </a:p>
          <a:p>
            <a:pPr>
              <a:buNone/>
            </a:pPr>
            <a:r>
              <a:rPr lang="fr-FR" sz="1200" cap="small" dirty="0">
                <a:effectLst/>
              </a:rPr>
              <a:t>MOLENAT X.</a:t>
            </a:r>
            <a:r>
              <a:rPr lang="fr-FR" sz="1200" dirty="0">
                <a:effectLst/>
              </a:rPr>
              <a:t>, 2016, « La réception, une énigme sociologique », dans </a:t>
            </a:r>
            <a:r>
              <a:rPr lang="fr-FR" sz="1200" i="1" dirty="0">
                <a:effectLst/>
              </a:rPr>
              <a:t>La Communication</a:t>
            </a:r>
            <a:r>
              <a:rPr lang="fr-FR" sz="1200" dirty="0">
                <a:effectLst/>
              </a:rPr>
              <a:t>, Éditions Sciences Humaines, p. 224‑229. </a:t>
            </a:r>
          </a:p>
          <a:p>
            <a:pPr>
              <a:buNone/>
            </a:pPr>
            <a:r>
              <a:rPr lang="fr-FR" sz="1200" cap="small" dirty="0">
                <a:effectLst/>
              </a:rPr>
              <a:t>RASSE P.</a:t>
            </a:r>
            <a:r>
              <a:rPr lang="fr-FR" sz="1200" dirty="0">
                <a:effectLst/>
              </a:rPr>
              <a:t>, 2014, « La médiation, de l’utopie à la transformation sociale », </a:t>
            </a:r>
            <a:r>
              <a:rPr lang="fr-FR" sz="1200" i="1" dirty="0">
                <a:effectLst/>
              </a:rPr>
              <a:t>Hermès, La Revue</a:t>
            </a:r>
            <a:r>
              <a:rPr lang="fr-FR" sz="1200" dirty="0">
                <a:effectLst/>
              </a:rPr>
              <a:t>, </a:t>
            </a:r>
            <a:r>
              <a:rPr lang="fr-FR" sz="1200" i="1" dirty="0">
                <a:effectLst/>
              </a:rPr>
              <a:t>70</a:t>
            </a:r>
            <a:r>
              <a:rPr lang="fr-FR" sz="1200" dirty="0">
                <a:effectLst/>
              </a:rPr>
              <a:t>, 3, p. 46‑49. </a:t>
            </a:r>
          </a:p>
          <a:p>
            <a:pPr>
              <a:buNone/>
            </a:pPr>
            <a:r>
              <a:rPr lang="fr-FR" sz="1200" cap="small" dirty="0">
                <a:effectLst/>
              </a:rPr>
              <a:t>RUBIO V.</a:t>
            </a:r>
            <a:r>
              <a:rPr lang="fr-FR" sz="1200" dirty="0">
                <a:effectLst/>
              </a:rPr>
              <a:t>, 2014, « Permanence et métamorphoses de la foule », </a:t>
            </a:r>
            <a:r>
              <a:rPr lang="fr-FR" sz="1200" i="1" dirty="0">
                <a:effectLst/>
              </a:rPr>
              <a:t>Hermès, La Revue</a:t>
            </a:r>
            <a:r>
              <a:rPr lang="fr-FR" sz="1200" dirty="0">
                <a:effectLst/>
              </a:rPr>
              <a:t>, </a:t>
            </a:r>
            <a:r>
              <a:rPr lang="fr-FR" sz="1200" i="1" dirty="0">
                <a:effectLst/>
              </a:rPr>
              <a:t>70</a:t>
            </a:r>
            <a:r>
              <a:rPr lang="fr-FR" sz="1200" dirty="0">
                <a:effectLst/>
              </a:rPr>
              <a:t>, 3, p. 83‑87. </a:t>
            </a:r>
          </a:p>
          <a:p>
            <a:pPr>
              <a:buNone/>
            </a:pPr>
            <a:r>
              <a:rPr lang="fr-FR" sz="1200" cap="small" dirty="0">
                <a:effectLst/>
              </a:rPr>
              <a:t>SUROWIECKI J.</a:t>
            </a:r>
            <a:r>
              <a:rPr lang="fr-FR" sz="1200" dirty="0">
                <a:effectLst/>
              </a:rPr>
              <a:t>, 2004, </a:t>
            </a:r>
            <a:r>
              <a:rPr lang="fr-FR" sz="1200" i="1" dirty="0">
                <a:effectLst/>
              </a:rPr>
              <a:t>La Sagesse des foules</a:t>
            </a:r>
            <a:r>
              <a:rPr lang="fr-FR" sz="1200" dirty="0">
                <a:effectLst/>
              </a:rPr>
              <a:t>, Paris, Jean-Claude Lattès, 384 p.</a:t>
            </a:r>
          </a:p>
          <a:p>
            <a:r>
              <a:rPr lang="fr-FR" sz="1200" cap="small" dirty="0">
                <a:effectLst/>
              </a:rPr>
              <a:t>TURNER F.</a:t>
            </a:r>
            <a:r>
              <a:rPr lang="fr-FR" sz="1200" dirty="0">
                <a:effectLst/>
              </a:rPr>
              <a:t>, </a:t>
            </a:r>
            <a:r>
              <a:rPr lang="fr-FR" sz="1200" cap="small" dirty="0">
                <a:effectLst/>
              </a:rPr>
              <a:t>CARDON D.</a:t>
            </a:r>
            <a:r>
              <a:rPr lang="fr-FR" sz="1200" dirty="0">
                <a:effectLst/>
              </a:rPr>
              <a:t>, </a:t>
            </a:r>
            <a:r>
              <a:rPr lang="fr-FR" sz="1200" cap="small" dirty="0">
                <a:effectLst/>
              </a:rPr>
              <a:t>VANNINI L.</a:t>
            </a:r>
            <a:r>
              <a:rPr lang="fr-FR" sz="1200" dirty="0">
                <a:effectLst/>
              </a:rPr>
              <a:t>, 2013, </a:t>
            </a:r>
            <a:r>
              <a:rPr lang="fr-FR" sz="1200" i="1" dirty="0">
                <a:effectLst/>
              </a:rPr>
              <a:t>Aux sources de l’utopie numérique: De la contre culture à la cyberculture : Stewart Brand, un homme d’influence</a:t>
            </a:r>
            <a:r>
              <a:rPr lang="fr-FR" sz="1200" dirty="0">
                <a:effectLst/>
              </a:rPr>
              <a:t>, </a:t>
            </a:r>
            <a:r>
              <a:rPr lang="fr-FR" sz="1200" dirty="0" err="1">
                <a:effectLst/>
              </a:rPr>
              <a:t>Illustrated</a:t>
            </a:r>
            <a:r>
              <a:rPr lang="fr-FR" sz="1200" dirty="0">
                <a:effectLst/>
              </a:rPr>
              <a:t> édition, Caen, C&amp;F Editions, 427 p.</a:t>
            </a:r>
          </a:p>
        </p:txBody>
      </p:sp>
    </p:spTree>
    <p:extLst>
      <p:ext uri="{BB962C8B-B14F-4D97-AF65-F5344CB8AC3E}">
        <p14:creationId xmlns:p14="http://schemas.microsoft.com/office/powerpoint/2010/main" val="1412544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1BD5E-0613-D0A6-9A09-ADCC9DB59FFD}"/>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CA2D812-EF1D-9471-7470-3F521EB75B11}"/>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3545A67B-411F-90C3-63E0-AC5591DD2929}"/>
              </a:ext>
            </a:extLst>
          </p:cNvPr>
          <p:cNvSpPr>
            <a:spLocks noGrp="1"/>
          </p:cNvSpPr>
          <p:nvPr>
            <p:ph type="sldNum" sz="quarter" idx="7"/>
          </p:nvPr>
        </p:nvSpPr>
        <p:spPr/>
        <p:txBody>
          <a:bodyPr/>
          <a:lstStyle/>
          <a:p>
            <a:fld id="{B6F15528-21DE-4FAA-801E-634DDDAF4B2B}" type="slidenum">
              <a:rPr lang="fr-FR" smtClean="0"/>
              <a:pPr/>
              <a:t>37</a:t>
            </a:fld>
            <a:endParaRPr lang="fr-FR" dirty="0"/>
          </a:p>
        </p:txBody>
      </p:sp>
      <p:sp>
        <p:nvSpPr>
          <p:cNvPr id="5" name="Titre 3">
            <a:extLst>
              <a:ext uri="{FF2B5EF4-FFF2-40B4-BE49-F238E27FC236}">
                <a16:creationId xmlns:a16="http://schemas.microsoft.com/office/drawing/2014/main" id="{67A6D61D-B281-ACCE-C221-A2252CF997EE}"/>
              </a:ext>
            </a:extLst>
          </p:cNvPr>
          <p:cNvSpPr txBox="1">
            <a:spLocks/>
          </p:cNvSpPr>
          <p:nvPr/>
        </p:nvSpPr>
        <p:spPr>
          <a:xfrm>
            <a:off x="970147" y="839709"/>
            <a:ext cx="10612253" cy="852787"/>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902" b="1" i="0" kern="1200">
                <a:solidFill>
                  <a:schemeClr val="bg1"/>
                </a:solidFill>
                <a:latin typeface="Tahoma"/>
                <a:ea typeface="+mj-ea"/>
                <a:cs typeface="Tahoma"/>
              </a:defRPr>
            </a:lvl1pPr>
          </a:lstStyle>
          <a:p>
            <a:r>
              <a:rPr lang="fr-FR" dirty="0">
                <a:solidFill>
                  <a:schemeClr val="tx1"/>
                </a:solidFill>
              </a:rPr>
              <a:t>Textes appliqués</a:t>
            </a:r>
          </a:p>
        </p:txBody>
      </p:sp>
      <p:sp>
        <p:nvSpPr>
          <p:cNvPr id="6" name="ZoneTexte 5">
            <a:extLst>
              <a:ext uri="{FF2B5EF4-FFF2-40B4-BE49-F238E27FC236}">
                <a16:creationId xmlns:a16="http://schemas.microsoft.com/office/drawing/2014/main" id="{D2AD0D1C-8384-A2B5-9DA4-2B4938F4C4B5}"/>
              </a:ext>
            </a:extLst>
          </p:cNvPr>
          <p:cNvSpPr txBox="1"/>
          <p:nvPr/>
        </p:nvSpPr>
        <p:spPr>
          <a:xfrm>
            <a:off x="234042" y="1960317"/>
            <a:ext cx="11723915" cy="4708981"/>
          </a:xfrm>
          <a:prstGeom prst="rect">
            <a:avLst/>
          </a:prstGeom>
          <a:solidFill>
            <a:schemeClr val="bg1"/>
          </a:solidFill>
        </p:spPr>
        <p:txBody>
          <a:bodyPr wrap="square">
            <a:spAutoFit/>
          </a:bodyPr>
          <a:lstStyle/>
          <a:p>
            <a:pPr>
              <a:buNone/>
            </a:pPr>
            <a:r>
              <a:rPr lang="fr-FR" sz="1200" cap="small" dirty="0">
                <a:effectLst/>
              </a:rPr>
              <a:t>AUBERT A.</a:t>
            </a:r>
            <a:r>
              <a:rPr lang="fr-FR" sz="1200" dirty="0">
                <a:effectLst/>
              </a:rPr>
              <a:t>, 2009, « Le paradoxe du journalisme participatif. Motivations, compétences et engagements des rédacteurs des nouveaux médias d’enquête) », </a:t>
            </a:r>
            <a:r>
              <a:rPr lang="fr-FR" sz="1200" i="1" dirty="0">
                <a:effectLst/>
              </a:rPr>
              <a:t>Terrains &amp; travaux</a:t>
            </a:r>
            <a:r>
              <a:rPr lang="fr-FR" sz="1200" dirty="0">
                <a:effectLst/>
              </a:rPr>
              <a:t>, </a:t>
            </a:r>
            <a:r>
              <a:rPr lang="fr-FR" sz="1200" i="1" dirty="0">
                <a:effectLst/>
              </a:rPr>
              <a:t>15</a:t>
            </a:r>
            <a:r>
              <a:rPr lang="fr-FR" sz="1200" dirty="0">
                <a:effectLst/>
              </a:rPr>
              <a:t>, 1, p. 171‑190. </a:t>
            </a:r>
          </a:p>
          <a:p>
            <a:pPr>
              <a:buNone/>
            </a:pPr>
            <a:r>
              <a:rPr lang="fr-FR" sz="1200" cap="small" dirty="0">
                <a:effectLst/>
              </a:rPr>
              <a:t>BEUSCART J.-S.</a:t>
            </a:r>
            <a:r>
              <a:rPr lang="fr-FR" sz="1200" dirty="0">
                <a:effectLst/>
              </a:rPr>
              <a:t>, </a:t>
            </a:r>
            <a:r>
              <a:rPr lang="fr-FR" sz="1200" cap="small" dirty="0">
                <a:effectLst/>
              </a:rPr>
              <a:t>MELLET K.</a:t>
            </a:r>
            <a:r>
              <a:rPr lang="fr-FR" sz="1200" dirty="0">
                <a:effectLst/>
              </a:rPr>
              <a:t>, 2015, « La conversion de la notoriété en ligne. Une étude des trajectoires de vidéastes amateurs », </a:t>
            </a:r>
            <a:r>
              <a:rPr lang="fr-FR" sz="1200" i="1" dirty="0">
                <a:effectLst/>
              </a:rPr>
              <a:t>Terrains &amp; travaux</a:t>
            </a:r>
            <a:r>
              <a:rPr lang="fr-FR" sz="1200" dirty="0">
                <a:effectLst/>
              </a:rPr>
              <a:t>, </a:t>
            </a:r>
            <a:r>
              <a:rPr lang="fr-FR" sz="1200" i="1" dirty="0">
                <a:effectLst/>
              </a:rPr>
              <a:t>26</a:t>
            </a:r>
            <a:r>
              <a:rPr lang="fr-FR" sz="1200" dirty="0">
                <a:effectLst/>
              </a:rPr>
              <a:t>, 1, p. 83‑104. </a:t>
            </a:r>
            <a:r>
              <a:rPr lang="fr-FR" sz="1200" cap="small" dirty="0">
                <a:effectLst/>
              </a:rPr>
              <a:t>BOURDIEU P.</a:t>
            </a:r>
            <a:r>
              <a:rPr lang="fr-FR" sz="1200" dirty="0">
                <a:effectLst/>
              </a:rPr>
              <a:t>, 1996, </a:t>
            </a:r>
            <a:r>
              <a:rPr lang="fr-FR" sz="1200" i="1" dirty="0">
                <a:effectLst/>
              </a:rPr>
              <a:t>Sur la télévision ; l’emprise du journalisme</a:t>
            </a:r>
            <a:r>
              <a:rPr lang="fr-FR" sz="1200" dirty="0">
                <a:effectLst/>
              </a:rPr>
              <a:t>, Raisons d’agir, 95 p.</a:t>
            </a:r>
          </a:p>
          <a:p>
            <a:pPr>
              <a:buNone/>
            </a:pPr>
            <a:r>
              <a:rPr lang="fr-FR" sz="1200" cap="small" dirty="0">
                <a:effectLst/>
              </a:rPr>
              <a:t>BOYADJIAN J.</a:t>
            </a:r>
            <a:r>
              <a:rPr lang="fr-FR" sz="1200" dirty="0">
                <a:effectLst/>
              </a:rPr>
              <a:t>, 2024, « Les logiques sociales de structuration de l’audience de l’internet français », </a:t>
            </a:r>
            <a:r>
              <a:rPr lang="fr-FR" sz="1200" i="1" dirty="0">
                <a:effectLst/>
              </a:rPr>
              <a:t>Réseaux</a:t>
            </a:r>
            <a:r>
              <a:rPr lang="fr-FR" sz="1200" dirty="0">
                <a:effectLst/>
              </a:rPr>
              <a:t>, </a:t>
            </a:r>
            <a:r>
              <a:rPr lang="fr-FR" sz="1200" i="1" dirty="0">
                <a:effectLst/>
              </a:rPr>
              <a:t>243</a:t>
            </a:r>
            <a:r>
              <a:rPr lang="fr-FR" sz="1200" dirty="0">
                <a:effectLst/>
              </a:rPr>
              <a:t>, 1, p. 67‑101. </a:t>
            </a:r>
          </a:p>
          <a:p>
            <a:pPr>
              <a:buNone/>
            </a:pPr>
            <a:r>
              <a:rPr lang="fr-FR" sz="1200" cap="small" dirty="0">
                <a:effectLst/>
              </a:rPr>
              <a:t>CAGE J.</a:t>
            </a:r>
            <a:r>
              <a:rPr lang="fr-FR" sz="1200" dirty="0">
                <a:effectLst/>
              </a:rPr>
              <a:t>, </a:t>
            </a:r>
            <a:r>
              <a:rPr lang="fr-FR" sz="1200" cap="small" dirty="0">
                <a:effectLst/>
              </a:rPr>
              <a:t>HERVE N.</a:t>
            </a:r>
            <a:r>
              <a:rPr lang="fr-FR" sz="1200" dirty="0">
                <a:effectLst/>
              </a:rPr>
              <a:t>, </a:t>
            </a:r>
            <a:r>
              <a:rPr lang="fr-FR" sz="1200" cap="small" dirty="0">
                <a:effectLst/>
              </a:rPr>
              <a:t>VIAUD M.-L.</a:t>
            </a:r>
            <a:r>
              <a:rPr lang="fr-FR" sz="1200" dirty="0">
                <a:effectLst/>
              </a:rPr>
              <a:t>, 2017, « Chapitre 5. La monétisation de l’information », </a:t>
            </a:r>
            <a:r>
              <a:rPr lang="fr-FR" sz="1200" i="1" dirty="0">
                <a:effectLst/>
              </a:rPr>
              <a:t>Médias et Humanités</a:t>
            </a:r>
            <a:r>
              <a:rPr lang="fr-FR" sz="1200" dirty="0">
                <a:effectLst/>
              </a:rPr>
              <a:t>, p. 107‑118.</a:t>
            </a:r>
          </a:p>
          <a:p>
            <a:pPr>
              <a:buNone/>
            </a:pPr>
            <a:r>
              <a:rPr lang="fr-FR" sz="1200" cap="small" dirty="0">
                <a:effectLst/>
              </a:rPr>
              <a:t>CAZENEUVE J.</a:t>
            </a:r>
            <a:r>
              <a:rPr lang="fr-FR" sz="1200" dirty="0">
                <a:effectLst/>
              </a:rPr>
              <a:t>, 2002, « Sociologie de la connaissance et radio-télévision », </a:t>
            </a:r>
            <a:r>
              <a:rPr lang="fr-FR" sz="1200" i="1" dirty="0">
                <a:effectLst/>
              </a:rPr>
              <a:t>Le Télémaque</a:t>
            </a:r>
            <a:r>
              <a:rPr lang="fr-FR" sz="1200" dirty="0">
                <a:effectLst/>
              </a:rPr>
              <a:t>, </a:t>
            </a:r>
            <a:r>
              <a:rPr lang="fr-FR" sz="1200" i="1" dirty="0">
                <a:effectLst/>
              </a:rPr>
              <a:t>22</a:t>
            </a:r>
            <a:r>
              <a:rPr lang="fr-FR" sz="1200" dirty="0">
                <a:effectLst/>
              </a:rPr>
              <a:t>, 2, p. 59‑70</a:t>
            </a:r>
          </a:p>
          <a:p>
            <a:pPr>
              <a:buNone/>
            </a:pPr>
            <a:r>
              <a:rPr lang="fr-FR" sz="1200" cap="small" dirty="0">
                <a:effectLst/>
              </a:rPr>
              <a:t>CHARPENTIER I.</a:t>
            </a:r>
            <a:r>
              <a:rPr lang="fr-FR" sz="1200" dirty="0">
                <a:effectLst/>
              </a:rPr>
              <a:t>, 2009, « Les réceptions « ordinaires » d’une écriture de la honte sociale : les lecteurs d’Annie Ernaux », </a:t>
            </a:r>
            <a:r>
              <a:rPr lang="fr-FR" sz="1200" i="1" dirty="0">
                <a:effectLst/>
              </a:rPr>
              <a:t>Idées économiques et sociales</a:t>
            </a:r>
            <a:r>
              <a:rPr lang="fr-FR" sz="1200" dirty="0">
                <a:effectLst/>
              </a:rPr>
              <a:t>, </a:t>
            </a:r>
            <a:r>
              <a:rPr lang="fr-FR" sz="1200" i="1" dirty="0">
                <a:effectLst/>
              </a:rPr>
              <a:t>155</a:t>
            </a:r>
            <a:r>
              <a:rPr lang="fr-FR" sz="1200" dirty="0">
                <a:effectLst/>
              </a:rPr>
              <a:t>, 1, p. 19‑25. </a:t>
            </a:r>
          </a:p>
          <a:p>
            <a:pPr>
              <a:buNone/>
            </a:pPr>
            <a:r>
              <a:rPr lang="fr-FR" sz="1200" cap="small" dirty="0">
                <a:effectLst/>
              </a:rPr>
              <a:t>CHARPENTIER I.</a:t>
            </a:r>
            <a:r>
              <a:rPr lang="fr-FR" sz="1200" dirty="0">
                <a:effectLst/>
              </a:rPr>
              <a:t>, 2023, « Les séries politiques, marqueurs de classe et de distinction », </a:t>
            </a:r>
            <a:r>
              <a:rPr lang="fr-FR" sz="1200" i="1" dirty="0">
                <a:effectLst/>
              </a:rPr>
              <a:t>Politiques de communication</a:t>
            </a:r>
            <a:r>
              <a:rPr lang="fr-FR" sz="1200" dirty="0">
                <a:effectLst/>
              </a:rPr>
              <a:t>, </a:t>
            </a:r>
            <a:r>
              <a:rPr lang="fr-FR" sz="1200" i="1" dirty="0">
                <a:effectLst/>
              </a:rPr>
              <a:t>2021</a:t>
            </a:r>
            <a:r>
              <a:rPr lang="fr-FR" sz="1200" dirty="0">
                <a:effectLst/>
              </a:rPr>
              <a:t>, 1, p. 321‑358. </a:t>
            </a:r>
          </a:p>
          <a:p>
            <a:pPr>
              <a:buNone/>
            </a:pPr>
            <a:r>
              <a:rPr lang="fr-FR" sz="1200" cap="small" dirty="0">
                <a:effectLst/>
              </a:rPr>
              <a:t>CHRISTIN A.</a:t>
            </a:r>
            <a:r>
              <a:rPr lang="fr-FR" sz="1200" dirty="0">
                <a:effectLst/>
              </a:rPr>
              <a:t>, 2018, « </a:t>
            </a:r>
            <a:r>
              <a:rPr lang="fr-FR" sz="1200" dirty="0" err="1">
                <a:effectLst/>
              </a:rPr>
              <a:t>Counting</a:t>
            </a:r>
            <a:r>
              <a:rPr lang="fr-FR" sz="1200" dirty="0">
                <a:effectLst/>
              </a:rPr>
              <a:t> Clicks: Quantification and Variation in Web </a:t>
            </a:r>
            <a:r>
              <a:rPr lang="fr-FR" sz="1200" dirty="0" err="1">
                <a:effectLst/>
              </a:rPr>
              <a:t>Journalism</a:t>
            </a:r>
            <a:r>
              <a:rPr lang="fr-FR" sz="1200" dirty="0">
                <a:effectLst/>
              </a:rPr>
              <a:t> in the United States and France », </a:t>
            </a:r>
            <a:r>
              <a:rPr lang="fr-FR" sz="1200" i="1" dirty="0">
                <a:effectLst/>
              </a:rPr>
              <a:t>American Journal of </a:t>
            </a:r>
            <a:r>
              <a:rPr lang="fr-FR" sz="1200" i="1" dirty="0" err="1">
                <a:effectLst/>
              </a:rPr>
              <a:t>Sociology</a:t>
            </a:r>
            <a:r>
              <a:rPr lang="fr-FR" sz="1200" dirty="0">
                <a:effectLst/>
              </a:rPr>
              <a:t>, </a:t>
            </a:r>
            <a:r>
              <a:rPr lang="fr-FR" sz="1200" i="1" dirty="0">
                <a:effectLst/>
              </a:rPr>
              <a:t>123</a:t>
            </a:r>
            <a:r>
              <a:rPr lang="fr-FR" sz="1200" dirty="0">
                <a:effectLst/>
              </a:rPr>
              <a:t>, 5, p. 1382‑1415. </a:t>
            </a:r>
          </a:p>
          <a:p>
            <a:pPr>
              <a:buNone/>
            </a:pPr>
            <a:r>
              <a:rPr lang="fr-FR" sz="1200" cap="small" dirty="0">
                <a:effectLst/>
              </a:rPr>
              <a:t>CHRISTIN A.</a:t>
            </a:r>
            <a:r>
              <a:rPr lang="fr-FR" sz="1200" dirty="0">
                <a:effectLst/>
              </a:rPr>
              <a:t>, 2020, </a:t>
            </a:r>
            <a:r>
              <a:rPr lang="fr-FR" sz="1200" i="1" dirty="0" err="1">
                <a:effectLst/>
              </a:rPr>
              <a:t>Metrics</a:t>
            </a:r>
            <a:r>
              <a:rPr lang="fr-FR" sz="1200" i="1" dirty="0">
                <a:effectLst/>
              </a:rPr>
              <a:t> at Work. </a:t>
            </a:r>
            <a:r>
              <a:rPr lang="fr-FR" sz="1200" i="1" dirty="0" err="1">
                <a:effectLst/>
              </a:rPr>
              <a:t>Journalists</a:t>
            </a:r>
            <a:r>
              <a:rPr lang="fr-FR" sz="1200" i="1" dirty="0">
                <a:effectLst/>
              </a:rPr>
              <a:t> and the </a:t>
            </a:r>
            <a:r>
              <a:rPr lang="fr-FR" sz="1200" i="1" dirty="0" err="1">
                <a:effectLst/>
              </a:rPr>
              <a:t>contested</a:t>
            </a:r>
            <a:r>
              <a:rPr lang="fr-FR" sz="1200" i="1" dirty="0">
                <a:effectLst/>
              </a:rPr>
              <a:t> </a:t>
            </a:r>
            <a:r>
              <a:rPr lang="fr-FR" sz="1200" i="1" dirty="0" err="1">
                <a:effectLst/>
              </a:rPr>
              <a:t>meaning</a:t>
            </a:r>
            <a:r>
              <a:rPr lang="fr-FR" sz="1200" i="1" dirty="0">
                <a:effectLst/>
              </a:rPr>
              <a:t> of </a:t>
            </a:r>
            <a:r>
              <a:rPr lang="fr-FR" sz="1200" i="1" dirty="0" err="1">
                <a:effectLst/>
              </a:rPr>
              <a:t>algorithms</a:t>
            </a:r>
            <a:r>
              <a:rPr lang="fr-FR" sz="1200" dirty="0">
                <a:effectLst/>
              </a:rPr>
              <a:t>, Princeton </a:t>
            </a:r>
            <a:r>
              <a:rPr lang="fr-FR" sz="1200" dirty="0" err="1">
                <a:effectLst/>
              </a:rPr>
              <a:t>University</a:t>
            </a:r>
            <a:r>
              <a:rPr lang="fr-FR" sz="1200" dirty="0">
                <a:effectLst/>
              </a:rPr>
              <a:t> </a:t>
            </a:r>
            <a:r>
              <a:rPr lang="fr-FR" sz="1200" dirty="0" err="1">
                <a:effectLst/>
              </a:rPr>
              <a:t>Press</a:t>
            </a:r>
            <a:r>
              <a:rPr lang="fr-FR" sz="1200" dirty="0">
                <a:effectLst/>
              </a:rPr>
              <a:t>, 272 p.</a:t>
            </a:r>
          </a:p>
          <a:p>
            <a:pPr>
              <a:buNone/>
            </a:pPr>
            <a:r>
              <a:rPr lang="fr-FR" sz="1200" cap="small" dirty="0">
                <a:effectLst/>
              </a:rPr>
              <a:t>FRANCESCHELLI</a:t>
            </a:r>
            <a:r>
              <a:rPr lang="fr-FR" sz="1200" dirty="0">
                <a:effectLst/>
              </a:rPr>
              <a:t>, 2011, « </a:t>
            </a:r>
            <a:r>
              <a:rPr lang="fr-FR" sz="1200" dirty="0" err="1">
                <a:effectLst/>
              </a:rPr>
              <a:t>When</a:t>
            </a:r>
            <a:r>
              <a:rPr lang="fr-FR" sz="1200" dirty="0">
                <a:effectLst/>
              </a:rPr>
              <a:t> The Ink </a:t>
            </a:r>
            <a:r>
              <a:rPr lang="fr-FR" sz="1200" dirty="0" err="1">
                <a:effectLst/>
              </a:rPr>
              <a:t>is</a:t>
            </a:r>
            <a:r>
              <a:rPr lang="fr-FR" sz="1200" dirty="0">
                <a:effectLst/>
              </a:rPr>
              <a:t> Gone: The Transition </a:t>
            </a:r>
            <a:r>
              <a:rPr lang="fr-FR" sz="1200" dirty="0" err="1">
                <a:effectLst/>
              </a:rPr>
              <a:t>from</a:t>
            </a:r>
            <a:r>
              <a:rPr lang="fr-FR" sz="1200" dirty="0">
                <a:effectLst/>
              </a:rPr>
              <a:t> </a:t>
            </a:r>
            <a:r>
              <a:rPr lang="fr-FR" sz="1200" dirty="0" err="1">
                <a:effectLst/>
              </a:rPr>
              <a:t>Print</a:t>
            </a:r>
            <a:r>
              <a:rPr lang="fr-FR" sz="1200" dirty="0">
                <a:effectLst/>
              </a:rPr>
              <a:t> to Online Editions », </a:t>
            </a:r>
            <a:r>
              <a:rPr lang="fr-FR" sz="1200" dirty="0" err="1">
                <a:effectLst/>
              </a:rPr>
              <a:t>Northwestern</a:t>
            </a:r>
            <a:r>
              <a:rPr lang="fr-FR" sz="1200" dirty="0">
                <a:effectLst/>
              </a:rPr>
              <a:t> </a:t>
            </a:r>
            <a:r>
              <a:rPr lang="fr-FR" sz="1200" dirty="0" err="1">
                <a:effectLst/>
              </a:rPr>
              <a:t>University</a:t>
            </a:r>
            <a:r>
              <a:rPr lang="fr-FR" sz="1200" dirty="0">
                <a:effectLst/>
              </a:rPr>
              <a:t>.</a:t>
            </a:r>
          </a:p>
          <a:p>
            <a:pPr>
              <a:buNone/>
            </a:pPr>
            <a:r>
              <a:rPr lang="fr-FR" sz="1200" cap="small" dirty="0">
                <a:effectLst/>
              </a:rPr>
              <a:t>GAMSON W.A.</a:t>
            </a:r>
            <a:r>
              <a:rPr lang="fr-FR" sz="1200" dirty="0">
                <a:effectLst/>
              </a:rPr>
              <a:t>, </a:t>
            </a:r>
            <a:r>
              <a:rPr lang="fr-FR" sz="1200" cap="small" dirty="0">
                <a:effectLst/>
              </a:rPr>
              <a:t>MODIGLIANI A.</a:t>
            </a:r>
            <a:r>
              <a:rPr lang="fr-FR" sz="1200" dirty="0">
                <a:effectLst/>
              </a:rPr>
              <a:t>, 1989, « Media </a:t>
            </a:r>
            <a:r>
              <a:rPr lang="fr-FR" sz="1200" dirty="0" err="1">
                <a:effectLst/>
              </a:rPr>
              <a:t>Discourse</a:t>
            </a:r>
            <a:r>
              <a:rPr lang="fr-FR" sz="1200" dirty="0">
                <a:effectLst/>
              </a:rPr>
              <a:t> and Public Opinion on </a:t>
            </a:r>
            <a:r>
              <a:rPr lang="fr-FR" sz="1200" dirty="0" err="1">
                <a:effectLst/>
              </a:rPr>
              <a:t>Nuclear</a:t>
            </a:r>
            <a:r>
              <a:rPr lang="fr-FR" sz="1200" dirty="0">
                <a:effectLst/>
              </a:rPr>
              <a:t> Power: A </a:t>
            </a:r>
            <a:r>
              <a:rPr lang="fr-FR" sz="1200" dirty="0" err="1">
                <a:effectLst/>
              </a:rPr>
              <a:t>Constructionist</a:t>
            </a:r>
            <a:r>
              <a:rPr lang="fr-FR" sz="1200" dirty="0">
                <a:effectLst/>
              </a:rPr>
              <a:t> </a:t>
            </a:r>
            <a:r>
              <a:rPr lang="fr-FR" sz="1200" dirty="0" err="1">
                <a:effectLst/>
              </a:rPr>
              <a:t>Approach</a:t>
            </a:r>
            <a:r>
              <a:rPr lang="fr-FR" sz="1200" dirty="0">
                <a:effectLst/>
              </a:rPr>
              <a:t> », </a:t>
            </a:r>
            <a:r>
              <a:rPr lang="fr-FR" sz="1200" i="1" dirty="0">
                <a:effectLst/>
              </a:rPr>
              <a:t>American Journal of </a:t>
            </a:r>
            <a:r>
              <a:rPr lang="fr-FR" sz="1200" i="1" dirty="0" err="1">
                <a:effectLst/>
              </a:rPr>
              <a:t>Sociology</a:t>
            </a:r>
            <a:r>
              <a:rPr lang="fr-FR" sz="1200" dirty="0">
                <a:effectLst/>
              </a:rPr>
              <a:t>, </a:t>
            </a:r>
            <a:r>
              <a:rPr lang="fr-FR" sz="1200" i="1" dirty="0">
                <a:effectLst/>
              </a:rPr>
              <a:t>95</a:t>
            </a:r>
            <a:r>
              <a:rPr lang="fr-FR" sz="1200" dirty="0">
                <a:effectLst/>
              </a:rPr>
              <a:t>, 1, p. 1‑37.</a:t>
            </a:r>
          </a:p>
          <a:p>
            <a:pPr>
              <a:buNone/>
            </a:pPr>
            <a:r>
              <a:rPr lang="fr-FR" sz="1200" cap="small" dirty="0">
                <a:effectLst/>
              </a:rPr>
              <a:t>HALIMI S.</a:t>
            </a:r>
            <a:r>
              <a:rPr lang="fr-FR" sz="1200" dirty="0">
                <a:effectLst/>
              </a:rPr>
              <a:t>, 2005, </a:t>
            </a:r>
            <a:r>
              <a:rPr lang="fr-FR" sz="1200" i="1" dirty="0">
                <a:effectLst/>
              </a:rPr>
              <a:t>Les Nouveaux chiens de garde</a:t>
            </a:r>
            <a:r>
              <a:rPr lang="fr-FR" sz="1200" dirty="0">
                <a:effectLst/>
              </a:rPr>
              <a:t>, </a:t>
            </a:r>
            <a:r>
              <a:rPr lang="fr-FR" sz="1200" dirty="0" err="1">
                <a:effectLst/>
              </a:rPr>
              <a:t>Enlarged</a:t>
            </a:r>
            <a:r>
              <a:rPr lang="fr-FR" sz="1200" dirty="0">
                <a:effectLst/>
              </a:rPr>
              <a:t> édition, Paris, Raisons d’agir, 158 p.</a:t>
            </a:r>
          </a:p>
          <a:p>
            <a:pPr>
              <a:buNone/>
            </a:pPr>
            <a:r>
              <a:rPr lang="fr-FR" sz="1200" cap="small" dirty="0">
                <a:effectLst/>
              </a:rPr>
              <a:t>HUBERMAN B.A.</a:t>
            </a:r>
            <a:r>
              <a:rPr lang="fr-FR" sz="1200" dirty="0">
                <a:effectLst/>
              </a:rPr>
              <a:t>, </a:t>
            </a:r>
            <a:r>
              <a:rPr lang="fr-FR" sz="1200" cap="small" dirty="0">
                <a:effectLst/>
              </a:rPr>
              <a:t>PIROLLI P.L.T.</a:t>
            </a:r>
            <a:r>
              <a:rPr lang="fr-FR" sz="1200" dirty="0">
                <a:effectLst/>
              </a:rPr>
              <a:t>, </a:t>
            </a:r>
            <a:r>
              <a:rPr lang="fr-FR" sz="1200" cap="small" dirty="0">
                <a:effectLst/>
              </a:rPr>
              <a:t>PITKOW J.E.</a:t>
            </a:r>
            <a:r>
              <a:rPr lang="fr-FR" sz="1200" dirty="0">
                <a:effectLst/>
              </a:rPr>
              <a:t>, </a:t>
            </a:r>
            <a:r>
              <a:rPr lang="fr-FR" sz="1200" cap="small" dirty="0">
                <a:effectLst/>
              </a:rPr>
              <a:t>LUKOSE R.M.</a:t>
            </a:r>
            <a:r>
              <a:rPr lang="fr-FR" sz="1200" dirty="0">
                <a:effectLst/>
              </a:rPr>
              <a:t>, 1998, « Strong </a:t>
            </a:r>
            <a:r>
              <a:rPr lang="fr-FR" sz="1200" dirty="0" err="1">
                <a:effectLst/>
              </a:rPr>
              <a:t>Regularities</a:t>
            </a:r>
            <a:r>
              <a:rPr lang="fr-FR" sz="1200" dirty="0">
                <a:effectLst/>
              </a:rPr>
              <a:t> in World Wide Web </a:t>
            </a:r>
            <a:r>
              <a:rPr lang="fr-FR" sz="1200" dirty="0" err="1">
                <a:effectLst/>
              </a:rPr>
              <a:t>Surfing</a:t>
            </a:r>
            <a:r>
              <a:rPr lang="fr-FR" sz="1200" dirty="0">
                <a:effectLst/>
              </a:rPr>
              <a:t> », </a:t>
            </a:r>
            <a:r>
              <a:rPr lang="fr-FR" sz="1200" i="1" dirty="0">
                <a:effectLst/>
              </a:rPr>
              <a:t>Science</a:t>
            </a:r>
            <a:r>
              <a:rPr lang="fr-FR" sz="1200" dirty="0">
                <a:effectLst/>
              </a:rPr>
              <a:t>, </a:t>
            </a:r>
            <a:r>
              <a:rPr lang="fr-FR" sz="1200" i="1" dirty="0">
                <a:effectLst/>
              </a:rPr>
              <a:t>280</a:t>
            </a:r>
            <a:r>
              <a:rPr lang="fr-FR" sz="1200" dirty="0">
                <a:effectLst/>
              </a:rPr>
              <a:t>, 5360, p. 95‑97. </a:t>
            </a:r>
          </a:p>
          <a:p>
            <a:pPr>
              <a:buNone/>
            </a:pPr>
            <a:r>
              <a:rPr lang="fr-FR" sz="1200" cap="small" dirty="0">
                <a:effectLst/>
              </a:rPr>
              <a:t>JOUET J.</a:t>
            </a:r>
            <a:r>
              <a:rPr lang="fr-FR" sz="1200" dirty="0">
                <a:effectLst/>
              </a:rPr>
              <a:t>, 2004, « Les dispositifs de construction de l’internaute par les mesures d’audience », </a:t>
            </a:r>
            <a:r>
              <a:rPr lang="fr-FR" sz="1200" i="1" dirty="0">
                <a:effectLst/>
              </a:rPr>
              <a:t>Le Temps des médias</a:t>
            </a:r>
            <a:r>
              <a:rPr lang="fr-FR" sz="1200" dirty="0">
                <a:effectLst/>
              </a:rPr>
              <a:t>, </a:t>
            </a:r>
            <a:r>
              <a:rPr lang="fr-FR" sz="1200" i="1" dirty="0">
                <a:effectLst/>
              </a:rPr>
              <a:t>3</a:t>
            </a:r>
            <a:r>
              <a:rPr lang="fr-FR" sz="1200" dirty="0">
                <a:effectLst/>
              </a:rPr>
              <a:t>, 2, p. 160‑174. </a:t>
            </a:r>
          </a:p>
          <a:p>
            <a:pPr>
              <a:buNone/>
            </a:pPr>
            <a:r>
              <a:rPr lang="fr-FR" sz="1200" cap="small" dirty="0">
                <a:effectLst/>
              </a:rPr>
              <a:t>KARAOUI M.</a:t>
            </a:r>
            <a:r>
              <a:rPr lang="fr-FR" sz="1200" dirty="0">
                <a:effectLst/>
              </a:rPr>
              <a:t>, 2012, </a:t>
            </a:r>
            <a:r>
              <a:rPr lang="fr-FR" sz="1200" i="1" dirty="0">
                <a:effectLst/>
              </a:rPr>
              <a:t>Visibilité du capital social à travers les médias sociaux : Etudes de cas sur les dynamiques sociales de l’appropriation d’un outil d’Analyse de Réseaux Sociaux</a:t>
            </a:r>
            <a:r>
              <a:rPr lang="fr-FR" sz="1200" dirty="0">
                <a:effectLst/>
              </a:rPr>
              <a:t>, Ecole Centrale Paris.</a:t>
            </a:r>
          </a:p>
          <a:p>
            <a:pPr>
              <a:buNone/>
            </a:pPr>
            <a:r>
              <a:rPr lang="fr-FR" sz="1200" cap="small" dirty="0">
                <a:effectLst/>
              </a:rPr>
              <a:t>LEMIEUX C.</a:t>
            </a:r>
            <a:r>
              <a:rPr lang="fr-FR" sz="1200" dirty="0">
                <a:effectLst/>
              </a:rPr>
              <a:t>, 2000, </a:t>
            </a:r>
            <a:r>
              <a:rPr lang="fr-FR" sz="1200" i="1" dirty="0">
                <a:effectLst/>
              </a:rPr>
              <a:t>Mauvaise presse. Une sociologie compréhensive du travail journalistique et de ses critiques</a:t>
            </a:r>
            <a:r>
              <a:rPr lang="fr-FR" sz="1200" dirty="0">
                <a:effectLst/>
              </a:rPr>
              <a:t>, Éditions Métailié. </a:t>
            </a:r>
          </a:p>
          <a:p>
            <a:pPr>
              <a:buNone/>
            </a:pPr>
            <a:r>
              <a:rPr lang="fr-FR" sz="1200" cap="small" dirty="0">
                <a:effectLst/>
              </a:rPr>
              <a:t>LEVY J.</a:t>
            </a:r>
            <a:r>
              <a:rPr lang="fr-FR" sz="1200" dirty="0">
                <a:effectLst/>
              </a:rPr>
              <a:t>, 2019, </a:t>
            </a:r>
            <a:r>
              <a:rPr lang="fr-FR" sz="1200" i="1" dirty="0">
                <a:effectLst/>
              </a:rPr>
              <a:t>Émergence et diffusion de tendances dans des réseaux sociaux</a:t>
            </a:r>
            <a:r>
              <a:rPr lang="fr-FR" sz="1200" dirty="0">
                <a:effectLst/>
              </a:rPr>
              <a:t>, Thèse de doctorat, ENS/EHESS.</a:t>
            </a:r>
          </a:p>
          <a:p>
            <a:pPr>
              <a:buNone/>
            </a:pPr>
            <a:r>
              <a:rPr lang="fr-FR" sz="1200" cap="small" dirty="0">
                <a:effectLst/>
              </a:rPr>
              <a:t>PASQUIER D.</a:t>
            </a:r>
            <a:r>
              <a:rPr lang="fr-FR" sz="1200" dirty="0">
                <a:effectLst/>
              </a:rPr>
              <a:t>, 2000, </a:t>
            </a:r>
            <a:r>
              <a:rPr lang="fr-FR" sz="1200" i="1" dirty="0">
                <a:effectLst/>
              </a:rPr>
              <a:t>La culture des sentiments. L’expérience télévisuelle des adolescents</a:t>
            </a:r>
            <a:r>
              <a:rPr lang="fr-FR" sz="1200" dirty="0">
                <a:effectLst/>
              </a:rPr>
              <a:t>, Paris, Maison des Sciences de l’Homme, 233 p.</a:t>
            </a:r>
          </a:p>
          <a:p>
            <a:pPr>
              <a:buNone/>
            </a:pPr>
            <a:r>
              <a:rPr lang="fr-FR" sz="1200" cap="small" dirty="0">
                <a:effectLst/>
              </a:rPr>
              <a:t>ROBERTS S.T.</a:t>
            </a:r>
            <a:r>
              <a:rPr lang="fr-FR" sz="1200" dirty="0">
                <a:effectLst/>
              </a:rPr>
              <a:t>, 2019, </a:t>
            </a:r>
            <a:r>
              <a:rPr lang="fr-FR" sz="1200" i="1" dirty="0" err="1">
                <a:effectLst/>
              </a:rPr>
              <a:t>Behind</a:t>
            </a:r>
            <a:r>
              <a:rPr lang="fr-FR" sz="1200" i="1" dirty="0">
                <a:effectLst/>
              </a:rPr>
              <a:t> the Screen: Content </a:t>
            </a:r>
            <a:r>
              <a:rPr lang="fr-FR" sz="1200" i="1" dirty="0" err="1">
                <a:effectLst/>
              </a:rPr>
              <a:t>Moderation</a:t>
            </a:r>
            <a:r>
              <a:rPr lang="fr-FR" sz="1200" i="1" dirty="0">
                <a:effectLst/>
              </a:rPr>
              <a:t> in the </a:t>
            </a:r>
            <a:r>
              <a:rPr lang="fr-FR" sz="1200" i="1" dirty="0" err="1">
                <a:effectLst/>
              </a:rPr>
              <a:t>Shadows</a:t>
            </a:r>
            <a:r>
              <a:rPr lang="fr-FR" sz="1200" i="1" dirty="0">
                <a:effectLst/>
              </a:rPr>
              <a:t> of Social Media</a:t>
            </a:r>
            <a:r>
              <a:rPr lang="fr-FR" sz="1200" dirty="0">
                <a:effectLst/>
              </a:rPr>
              <a:t>, New Haven (Conn.), Yale </a:t>
            </a:r>
            <a:r>
              <a:rPr lang="fr-FR" sz="1200" dirty="0" err="1">
                <a:effectLst/>
              </a:rPr>
              <a:t>University</a:t>
            </a:r>
            <a:r>
              <a:rPr lang="fr-FR" sz="1200" dirty="0">
                <a:effectLst/>
              </a:rPr>
              <a:t> </a:t>
            </a:r>
            <a:r>
              <a:rPr lang="fr-FR" sz="1200" dirty="0" err="1">
                <a:effectLst/>
              </a:rPr>
              <a:t>Press</a:t>
            </a:r>
            <a:r>
              <a:rPr lang="fr-FR" sz="1200" dirty="0">
                <a:effectLst/>
              </a:rPr>
              <a:t>, 280 p.</a:t>
            </a:r>
          </a:p>
          <a:p>
            <a:pPr>
              <a:buNone/>
            </a:pPr>
            <a:r>
              <a:rPr lang="fr-FR" sz="1200" cap="small" dirty="0">
                <a:effectLst/>
              </a:rPr>
              <a:t>SMITH A.</a:t>
            </a:r>
            <a:r>
              <a:rPr lang="fr-FR" sz="1200" dirty="0">
                <a:effectLst/>
              </a:rPr>
              <a:t>, </a:t>
            </a:r>
            <a:r>
              <a:rPr lang="fr-FR" sz="1200" cap="small" dirty="0">
                <a:effectLst/>
              </a:rPr>
              <a:t>BETSVATER S.</a:t>
            </a:r>
            <a:r>
              <a:rPr lang="fr-FR" sz="1200" dirty="0">
                <a:effectLst/>
              </a:rPr>
              <a:t>, </a:t>
            </a:r>
            <a:r>
              <a:rPr lang="fr-FR" sz="1200" cap="small" dirty="0">
                <a:effectLst/>
              </a:rPr>
              <a:t>RIVERO G.</a:t>
            </a:r>
            <a:r>
              <a:rPr lang="fr-FR" sz="1200" dirty="0">
                <a:effectLst/>
              </a:rPr>
              <a:t>, </a:t>
            </a:r>
            <a:r>
              <a:rPr lang="fr-FR" sz="1200" cap="small" dirty="0">
                <a:effectLst/>
              </a:rPr>
              <a:t>SHAH S.</a:t>
            </a:r>
            <a:r>
              <a:rPr lang="fr-FR" sz="1200" dirty="0">
                <a:effectLst/>
              </a:rPr>
              <a:t>, 2022, « </a:t>
            </a:r>
            <a:r>
              <a:rPr lang="fr-FR" sz="1200" dirty="0" err="1">
                <a:effectLst/>
              </a:rPr>
              <a:t>Politics</a:t>
            </a:r>
            <a:r>
              <a:rPr lang="fr-FR" sz="1200" dirty="0">
                <a:effectLst/>
              </a:rPr>
              <a:t> on Twitter: One-</a:t>
            </a:r>
            <a:r>
              <a:rPr lang="fr-FR" sz="1200" dirty="0" err="1">
                <a:effectLst/>
              </a:rPr>
              <a:t>Third</a:t>
            </a:r>
            <a:r>
              <a:rPr lang="fr-FR" sz="1200" dirty="0">
                <a:effectLst/>
              </a:rPr>
              <a:t> of Tweets </a:t>
            </a:r>
            <a:r>
              <a:rPr lang="fr-FR" sz="1200" dirty="0" err="1">
                <a:effectLst/>
              </a:rPr>
              <a:t>From</a:t>
            </a:r>
            <a:r>
              <a:rPr lang="fr-FR" sz="1200" dirty="0">
                <a:effectLst/>
              </a:rPr>
              <a:t> U.S. </a:t>
            </a:r>
            <a:r>
              <a:rPr lang="fr-FR" sz="1200" dirty="0" err="1">
                <a:effectLst/>
              </a:rPr>
              <a:t>Adults</a:t>
            </a:r>
            <a:r>
              <a:rPr lang="fr-FR" sz="1200" dirty="0">
                <a:effectLst/>
              </a:rPr>
              <a:t> Are </a:t>
            </a:r>
            <a:r>
              <a:rPr lang="fr-FR" sz="1200" dirty="0" err="1">
                <a:effectLst/>
              </a:rPr>
              <a:t>Political</a:t>
            </a:r>
            <a:r>
              <a:rPr lang="fr-FR" sz="1200" dirty="0">
                <a:effectLst/>
              </a:rPr>
              <a:t> », </a:t>
            </a:r>
            <a:r>
              <a:rPr lang="fr-FR" sz="1200" i="1" dirty="0">
                <a:effectLst/>
              </a:rPr>
              <a:t>Pew </a:t>
            </a:r>
            <a:r>
              <a:rPr lang="fr-FR" sz="1200" i="1" dirty="0" err="1">
                <a:effectLst/>
              </a:rPr>
              <a:t>Research</a:t>
            </a:r>
            <a:r>
              <a:rPr lang="fr-FR" sz="1200" i="1" dirty="0">
                <a:effectLst/>
              </a:rPr>
              <a:t> Center</a:t>
            </a:r>
            <a:r>
              <a:rPr lang="fr-FR" sz="1200" dirty="0">
                <a:effectLst/>
              </a:rPr>
              <a:t>.</a:t>
            </a:r>
          </a:p>
          <a:p>
            <a:pPr>
              <a:buNone/>
            </a:pPr>
            <a:r>
              <a:rPr lang="fr-FR" sz="1200" dirty="0">
                <a:effectLst/>
              </a:rPr>
              <a:t>S. d., </a:t>
            </a:r>
            <a:r>
              <a:rPr lang="fr-FR" sz="1200" i="1" dirty="0">
                <a:effectLst/>
              </a:rPr>
              <a:t>Hermès, La Revue 1993/1 (n° 11-12)</a:t>
            </a:r>
            <a:r>
              <a:rPr lang="fr-FR" sz="1200" dirty="0">
                <a:effectLst/>
              </a:rPr>
              <a:t>.</a:t>
            </a:r>
          </a:p>
          <a:p>
            <a:r>
              <a:rPr lang="fr-FR" sz="1200" dirty="0">
                <a:effectLst/>
              </a:rPr>
              <a:t>S. d., </a:t>
            </a:r>
            <a:r>
              <a:rPr lang="fr-FR" sz="1200" i="1" dirty="0">
                <a:effectLst/>
              </a:rPr>
              <a:t>Hermès, La Revue 2015/1 (n° 71)</a:t>
            </a:r>
            <a:r>
              <a:rPr lang="fr-FR" sz="1200" dirty="0">
                <a:effectLst/>
              </a:rPr>
              <a:t>.</a:t>
            </a:r>
            <a:endParaRPr lang="fr-FR" sz="1100" dirty="0">
              <a:effectLst/>
            </a:endParaRPr>
          </a:p>
        </p:txBody>
      </p:sp>
    </p:spTree>
    <p:extLst>
      <p:ext uri="{BB962C8B-B14F-4D97-AF65-F5344CB8AC3E}">
        <p14:creationId xmlns:p14="http://schemas.microsoft.com/office/powerpoint/2010/main" val="349551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83B4B-5443-3A1A-7498-09F613FD625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D5772A0-8C6D-29A3-D7EA-1B88D8D2B383}"/>
              </a:ext>
            </a:extLst>
          </p:cNvPr>
          <p:cNvSpPr>
            <a:spLocks noGrp="1"/>
          </p:cNvSpPr>
          <p:nvPr>
            <p:ph type="title"/>
          </p:nvPr>
        </p:nvSpPr>
        <p:spPr>
          <a:xfrm>
            <a:off x="967071" y="872366"/>
            <a:ext cx="8371251" cy="446548"/>
          </a:xfrm>
        </p:spPr>
        <p:txBody>
          <a:bodyPr/>
          <a:lstStyle/>
          <a:p>
            <a:r>
              <a:rPr lang="fr-FR" dirty="0">
                <a:solidFill>
                  <a:schemeClr val="tx1"/>
                </a:solidFill>
              </a:rPr>
              <a:t>Ordre des </a:t>
            </a:r>
            <a:r>
              <a:rPr lang="fr-FR" dirty="0" err="1">
                <a:solidFill>
                  <a:schemeClr val="tx1"/>
                </a:solidFill>
              </a:rPr>
              <a:t>TDs</a:t>
            </a:r>
            <a:endParaRPr lang="fr-FR" dirty="0">
              <a:solidFill>
                <a:schemeClr val="tx1"/>
              </a:solidFill>
            </a:endParaRPr>
          </a:p>
        </p:txBody>
      </p:sp>
      <p:grpSp>
        <p:nvGrpSpPr>
          <p:cNvPr id="3" name="Groupe 2">
            <a:extLst>
              <a:ext uri="{FF2B5EF4-FFF2-40B4-BE49-F238E27FC236}">
                <a16:creationId xmlns:a16="http://schemas.microsoft.com/office/drawing/2014/main" id="{52A0B664-8445-9D39-C638-2669B0BBBD11}"/>
              </a:ext>
            </a:extLst>
          </p:cNvPr>
          <p:cNvGrpSpPr/>
          <p:nvPr/>
        </p:nvGrpSpPr>
        <p:grpSpPr>
          <a:xfrm>
            <a:off x="1725761" y="2185232"/>
            <a:ext cx="6765096" cy="3234131"/>
            <a:chOff x="527299" y="1657213"/>
            <a:chExt cx="3657730" cy="2225638"/>
          </a:xfrm>
        </p:grpSpPr>
        <p:sp>
          <p:nvSpPr>
            <p:cNvPr id="4" name="object 4">
              <a:extLst>
                <a:ext uri="{FF2B5EF4-FFF2-40B4-BE49-F238E27FC236}">
                  <a16:creationId xmlns:a16="http://schemas.microsoft.com/office/drawing/2014/main" id="{9EE9AED0-855D-E406-232D-5921516E69BD}"/>
                </a:ext>
              </a:extLst>
            </p:cNvPr>
            <p:cNvSpPr txBox="1"/>
            <p:nvPr/>
          </p:nvSpPr>
          <p:spPr>
            <a:xfrm>
              <a:off x="527299" y="1657213"/>
              <a:ext cx="3657728" cy="186912"/>
            </a:xfrm>
            <a:prstGeom prst="rect">
              <a:avLst/>
            </a:prstGeom>
          </p:spPr>
          <p:txBody>
            <a:bodyPr vert="horz" wrap="square" lIns="0" tIns="75432" rIns="0" bIns="0" rtlCol="0">
              <a:spAutoFit/>
            </a:bodyPr>
            <a:lstStyle/>
            <a:p>
              <a:pPr marL="11516">
                <a:spcBef>
                  <a:spcPts val="594"/>
                </a:spcBef>
              </a:pPr>
              <a:r>
                <a:rPr lang="fr-FR" sz="1270" spc="-136" dirty="0">
                  <a:solidFill>
                    <a:srgbClr val="C82254"/>
                  </a:solidFill>
                  <a:latin typeface="Arial Black"/>
                  <a:cs typeface="Arial Black"/>
                </a:rPr>
                <a:t>1.</a:t>
              </a:r>
              <a:r>
                <a:rPr lang="fr-FR" sz="1270" spc="-23" dirty="0">
                  <a:solidFill>
                    <a:srgbClr val="C82254"/>
                  </a:solidFill>
                  <a:latin typeface="Arial Black"/>
                  <a:cs typeface="Arial Black"/>
                </a:rPr>
                <a:t> UN RETOUR SUR LES METHODES POUR LA SOCIOLOGIE DU NUMERIQUE</a:t>
              </a:r>
              <a:endParaRPr lang="fr-FR" sz="1270" dirty="0">
                <a:latin typeface="Arial Black"/>
                <a:cs typeface="Arial Black"/>
              </a:endParaRPr>
            </a:p>
          </p:txBody>
        </p:sp>
        <p:sp>
          <p:nvSpPr>
            <p:cNvPr id="5" name="object 6">
              <a:extLst>
                <a:ext uri="{FF2B5EF4-FFF2-40B4-BE49-F238E27FC236}">
                  <a16:creationId xmlns:a16="http://schemas.microsoft.com/office/drawing/2014/main" id="{D06F8219-FC4C-7AD0-66DC-22628159AB28}"/>
                </a:ext>
              </a:extLst>
            </p:cNvPr>
            <p:cNvSpPr txBox="1"/>
            <p:nvPr/>
          </p:nvSpPr>
          <p:spPr>
            <a:xfrm>
              <a:off x="527300" y="1948459"/>
              <a:ext cx="3143000" cy="186912"/>
            </a:xfrm>
            <a:prstGeom prst="rect">
              <a:avLst/>
            </a:prstGeom>
          </p:spPr>
          <p:txBody>
            <a:bodyPr vert="horz" wrap="square" lIns="0" tIns="75432" rIns="0" bIns="0" rtlCol="0">
              <a:spAutoFit/>
            </a:bodyPr>
            <a:lstStyle/>
            <a:p>
              <a:pPr marL="11516">
                <a:spcBef>
                  <a:spcPts val="594"/>
                </a:spcBef>
              </a:pPr>
              <a:r>
                <a:rPr sz="1270" spc="-45" dirty="0">
                  <a:solidFill>
                    <a:srgbClr val="C82254"/>
                  </a:solidFill>
                  <a:latin typeface="Arial Black"/>
                  <a:cs typeface="Arial Black"/>
                </a:rPr>
                <a:t>2.</a:t>
              </a:r>
              <a:r>
                <a:rPr lang="fr-FR" sz="1270" spc="-45">
                  <a:solidFill>
                    <a:srgbClr val="C82254"/>
                  </a:solidFill>
                  <a:latin typeface="Arial Black"/>
                  <a:cs typeface="Arial Black"/>
                </a:rPr>
                <a:t> MANIPULATIONS DE DONNEES (ENQUÊTE MARSOUIN)</a:t>
              </a:r>
              <a:endParaRPr sz="1270" dirty="0">
                <a:latin typeface="Arial Black"/>
                <a:cs typeface="Arial Black"/>
              </a:endParaRPr>
            </a:p>
          </p:txBody>
        </p:sp>
        <p:sp>
          <p:nvSpPr>
            <p:cNvPr id="6" name="object 8">
              <a:extLst>
                <a:ext uri="{FF2B5EF4-FFF2-40B4-BE49-F238E27FC236}">
                  <a16:creationId xmlns:a16="http://schemas.microsoft.com/office/drawing/2014/main" id="{07054B13-4F2C-0FFA-89B6-94DFA36E2CA2}"/>
                </a:ext>
              </a:extLst>
            </p:cNvPr>
            <p:cNvSpPr txBox="1"/>
            <p:nvPr/>
          </p:nvSpPr>
          <p:spPr>
            <a:xfrm>
              <a:off x="527300" y="2239706"/>
              <a:ext cx="3086821" cy="186912"/>
            </a:xfrm>
            <a:prstGeom prst="rect">
              <a:avLst/>
            </a:prstGeom>
          </p:spPr>
          <p:txBody>
            <a:bodyPr vert="horz" wrap="square" lIns="0" tIns="75432" rIns="0" bIns="0" rtlCol="0">
              <a:spAutoFit/>
            </a:bodyPr>
            <a:lstStyle/>
            <a:p>
              <a:pPr marL="11516">
                <a:spcBef>
                  <a:spcPts val="594"/>
                </a:spcBef>
              </a:pPr>
              <a:r>
                <a:rPr sz="1270" spc="-18" dirty="0">
                  <a:solidFill>
                    <a:srgbClr val="C82254"/>
                  </a:solidFill>
                  <a:latin typeface="Arial Black"/>
                  <a:cs typeface="Arial Black"/>
                </a:rPr>
                <a:t>3.</a:t>
              </a:r>
              <a:r>
                <a:rPr sz="1270" spc="-23" dirty="0">
                  <a:solidFill>
                    <a:srgbClr val="C82254"/>
                  </a:solidFill>
                  <a:latin typeface="Arial Black"/>
                  <a:cs typeface="Arial Black"/>
                </a:rPr>
                <a:t> </a:t>
              </a:r>
              <a:r>
                <a:rPr lang="fr-FR" sz="1270" spc="-23" dirty="0">
                  <a:solidFill>
                    <a:srgbClr val="C82254"/>
                  </a:solidFill>
                  <a:latin typeface="Arial Black"/>
                  <a:cs typeface="Arial Black"/>
                </a:rPr>
                <a:t>MANIPULATIONS DE DONNEES (BAROMETRE DU NUMERIQUE)</a:t>
              </a:r>
              <a:endParaRPr sz="1270" dirty="0">
                <a:latin typeface="Arial Black"/>
                <a:cs typeface="Arial Black"/>
              </a:endParaRPr>
            </a:p>
          </p:txBody>
        </p:sp>
        <p:sp>
          <p:nvSpPr>
            <p:cNvPr id="7" name="object 10">
              <a:extLst>
                <a:ext uri="{FF2B5EF4-FFF2-40B4-BE49-F238E27FC236}">
                  <a16:creationId xmlns:a16="http://schemas.microsoft.com/office/drawing/2014/main" id="{AEF890EC-1F09-572A-9B21-55EBFC002969}"/>
                </a:ext>
              </a:extLst>
            </p:cNvPr>
            <p:cNvSpPr txBox="1"/>
            <p:nvPr/>
          </p:nvSpPr>
          <p:spPr>
            <a:xfrm>
              <a:off x="527300" y="2530952"/>
              <a:ext cx="3657729"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4.</a:t>
              </a:r>
              <a:r>
                <a:rPr lang="fr-FR" sz="1270" spc="-73" dirty="0">
                  <a:solidFill>
                    <a:srgbClr val="C82254"/>
                  </a:solidFill>
                  <a:latin typeface="Arial Black"/>
                  <a:cs typeface="Arial Black"/>
                </a:rPr>
                <a:t> INTERVENTION ANTOINE CHAUVOT (SOCIOLOGIE DES CYBERCOMBATTANTS)</a:t>
              </a:r>
            </a:p>
          </p:txBody>
        </p:sp>
        <p:sp>
          <p:nvSpPr>
            <p:cNvPr id="8" name="object 12">
              <a:extLst>
                <a:ext uri="{FF2B5EF4-FFF2-40B4-BE49-F238E27FC236}">
                  <a16:creationId xmlns:a16="http://schemas.microsoft.com/office/drawing/2014/main" id="{E4F0E059-2F9B-5E09-4A0C-206202CF7EB5}"/>
                </a:ext>
              </a:extLst>
            </p:cNvPr>
            <p:cNvSpPr txBox="1"/>
            <p:nvPr/>
          </p:nvSpPr>
          <p:spPr>
            <a:xfrm>
              <a:off x="527300" y="2822199"/>
              <a:ext cx="2746376"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5. </a:t>
              </a:r>
              <a:r>
                <a:rPr lang="fr-FR" sz="1270" dirty="0">
                  <a:solidFill>
                    <a:srgbClr val="C82254"/>
                  </a:solidFill>
                  <a:latin typeface="Arial Black"/>
                  <a:cs typeface="Arial Black"/>
                </a:rPr>
                <a:t>GRANDES ETUDES (INTERNET FAMILLES MODESTES)</a:t>
              </a:r>
              <a:endParaRPr sz="1270" dirty="0">
                <a:latin typeface="Arial Black"/>
                <a:cs typeface="Arial Black"/>
              </a:endParaRPr>
            </a:p>
          </p:txBody>
        </p:sp>
        <p:sp>
          <p:nvSpPr>
            <p:cNvPr id="9" name="object 14">
              <a:extLst>
                <a:ext uri="{FF2B5EF4-FFF2-40B4-BE49-F238E27FC236}">
                  <a16:creationId xmlns:a16="http://schemas.microsoft.com/office/drawing/2014/main" id="{5D2A072F-A53B-B140-08C4-C1F77EFFFE4D}"/>
                </a:ext>
              </a:extLst>
            </p:cNvPr>
            <p:cNvSpPr txBox="1"/>
            <p:nvPr/>
          </p:nvSpPr>
          <p:spPr>
            <a:xfrm>
              <a:off x="527300" y="3113445"/>
              <a:ext cx="3371600" cy="186912"/>
            </a:xfrm>
            <a:prstGeom prst="rect">
              <a:avLst/>
            </a:prstGeom>
          </p:spPr>
          <p:txBody>
            <a:bodyPr vert="horz" wrap="square" lIns="0" tIns="75432" rIns="0" bIns="0" rtlCol="0">
              <a:spAutoFit/>
            </a:bodyPr>
            <a:lstStyle/>
            <a:p>
              <a:pPr marL="11516">
                <a:spcBef>
                  <a:spcPts val="594"/>
                </a:spcBef>
              </a:pPr>
              <a:r>
                <a:rPr sz="1270" dirty="0">
                  <a:solidFill>
                    <a:srgbClr val="C82254"/>
                  </a:solidFill>
                  <a:latin typeface="Arial Black"/>
                  <a:cs typeface="Arial Black"/>
                </a:rPr>
                <a:t>6.</a:t>
              </a:r>
              <a:r>
                <a:rPr sz="1270" spc="-14" dirty="0">
                  <a:solidFill>
                    <a:srgbClr val="C82254"/>
                  </a:solidFill>
                  <a:latin typeface="Arial Black"/>
                  <a:cs typeface="Arial Black"/>
                </a:rPr>
                <a:t> </a:t>
              </a:r>
              <a:r>
                <a:rPr lang="fr-FR" sz="1270" spc="-14" dirty="0">
                  <a:solidFill>
                    <a:srgbClr val="C82254"/>
                  </a:solidFill>
                  <a:latin typeface="Arial Black"/>
                  <a:cs typeface="Arial Black"/>
                </a:rPr>
                <a:t>GRANDES ETUDES (EN ATTENDANT LES ROBOTS)</a:t>
              </a:r>
              <a:endParaRPr sz="1270" dirty="0">
                <a:latin typeface="Arial Black"/>
                <a:cs typeface="Arial Black"/>
              </a:endParaRPr>
            </a:p>
          </p:txBody>
        </p:sp>
        <p:sp>
          <p:nvSpPr>
            <p:cNvPr id="10" name="object 16">
              <a:extLst>
                <a:ext uri="{FF2B5EF4-FFF2-40B4-BE49-F238E27FC236}">
                  <a16:creationId xmlns:a16="http://schemas.microsoft.com/office/drawing/2014/main" id="{193F5B43-AA00-9612-FD1B-70151811AE91}"/>
                </a:ext>
              </a:extLst>
            </p:cNvPr>
            <p:cNvSpPr txBox="1"/>
            <p:nvPr/>
          </p:nvSpPr>
          <p:spPr>
            <a:xfrm>
              <a:off x="527300" y="3404692"/>
              <a:ext cx="2746376" cy="186912"/>
            </a:xfrm>
            <a:prstGeom prst="rect">
              <a:avLst/>
            </a:prstGeom>
          </p:spPr>
          <p:txBody>
            <a:bodyPr vert="horz" wrap="square" lIns="0" tIns="75432" rIns="0" bIns="0" rtlCol="0">
              <a:spAutoFit/>
            </a:bodyPr>
            <a:lstStyle/>
            <a:p>
              <a:pPr marL="11516">
                <a:spcBef>
                  <a:spcPts val="594"/>
                </a:spcBef>
              </a:pPr>
              <a:r>
                <a:rPr sz="1270" spc="-63" dirty="0">
                  <a:solidFill>
                    <a:srgbClr val="C82254"/>
                  </a:solidFill>
                  <a:latin typeface="Arial Black"/>
                  <a:cs typeface="Arial Black"/>
                </a:rPr>
                <a:t>7.</a:t>
              </a:r>
              <a:r>
                <a:rPr sz="1270" spc="9" dirty="0">
                  <a:solidFill>
                    <a:srgbClr val="C82254"/>
                  </a:solidFill>
                  <a:latin typeface="Arial Black"/>
                  <a:cs typeface="Arial Black"/>
                </a:rPr>
                <a:t> </a:t>
              </a:r>
              <a:r>
                <a:rPr lang="fr-FR" sz="1270" spc="-100" dirty="0">
                  <a:solidFill>
                    <a:srgbClr val="C82254"/>
                  </a:solidFill>
                  <a:latin typeface="Arial Black"/>
                  <a:cs typeface="Arial Black"/>
                </a:rPr>
                <a:t>GRANDES ETUDES (LES NOUVELLES LOIS DE L’AMOUR)</a:t>
              </a:r>
              <a:endParaRPr sz="1270" dirty="0">
                <a:latin typeface="Arial Black"/>
                <a:cs typeface="Arial Black"/>
              </a:endParaRPr>
            </a:p>
          </p:txBody>
        </p:sp>
        <p:sp>
          <p:nvSpPr>
            <p:cNvPr id="11" name="object 16">
              <a:extLst>
                <a:ext uri="{FF2B5EF4-FFF2-40B4-BE49-F238E27FC236}">
                  <a16:creationId xmlns:a16="http://schemas.microsoft.com/office/drawing/2014/main" id="{589D4C6B-5E58-DABF-9160-8074AA4D5722}"/>
                </a:ext>
              </a:extLst>
            </p:cNvPr>
            <p:cNvSpPr txBox="1"/>
            <p:nvPr/>
          </p:nvSpPr>
          <p:spPr>
            <a:xfrm>
              <a:off x="546100" y="3695939"/>
              <a:ext cx="2438400" cy="186912"/>
            </a:xfrm>
            <a:prstGeom prst="rect">
              <a:avLst/>
            </a:prstGeom>
          </p:spPr>
          <p:txBody>
            <a:bodyPr vert="horz" wrap="square" lIns="0" tIns="75432" rIns="0" bIns="0" rtlCol="0">
              <a:spAutoFit/>
            </a:bodyPr>
            <a:lstStyle/>
            <a:p>
              <a:pPr marL="11516">
                <a:spcBef>
                  <a:spcPts val="594"/>
                </a:spcBef>
              </a:pPr>
              <a:endParaRPr sz="1270" dirty="0">
                <a:latin typeface="Arial Black"/>
                <a:cs typeface="Arial Black"/>
              </a:endParaRPr>
            </a:p>
          </p:txBody>
        </p:sp>
      </p:grpSp>
      <p:grpSp>
        <p:nvGrpSpPr>
          <p:cNvPr id="12" name="Groupe 11">
            <a:extLst>
              <a:ext uri="{FF2B5EF4-FFF2-40B4-BE49-F238E27FC236}">
                <a16:creationId xmlns:a16="http://schemas.microsoft.com/office/drawing/2014/main" id="{6743A006-227D-E7ED-7130-A152E0BC630D}"/>
              </a:ext>
            </a:extLst>
          </p:cNvPr>
          <p:cNvGrpSpPr/>
          <p:nvPr/>
        </p:nvGrpSpPr>
        <p:grpSpPr>
          <a:xfrm>
            <a:off x="8665029" y="2214139"/>
            <a:ext cx="2797628" cy="3234131"/>
            <a:chOff x="527300" y="1657213"/>
            <a:chExt cx="3371600" cy="2225638"/>
          </a:xfrm>
        </p:grpSpPr>
        <p:sp>
          <p:nvSpPr>
            <p:cNvPr id="13" name="object 4">
              <a:extLst>
                <a:ext uri="{FF2B5EF4-FFF2-40B4-BE49-F238E27FC236}">
                  <a16:creationId xmlns:a16="http://schemas.microsoft.com/office/drawing/2014/main" id="{47C792A3-E8D6-1FEB-B08E-C12E36A481B7}"/>
                </a:ext>
              </a:extLst>
            </p:cNvPr>
            <p:cNvSpPr txBox="1"/>
            <p:nvPr/>
          </p:nvSpPr>
          <p:spPr>
            <a:xfrm>
              <a:off x="527300" y="1657213"/>
              <a:ext cx="1216565"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29/04/2025</a:t>
              </a:r>
              <a:endParaRPr lang="fr-FR" sz="1270" dirty="0">
                <a:latin typeface="Arial Black"/>
                <a:cs typeface="Arial Black"/>
              </a:endParaRPr>
            </a:p>
          </p:txBody>
        </p:sp>
        <p:sp>
          <p:nvSpPr>
            <p:cNvPr id="14" name="object 6">
              <a:extLst>
                <a:ext uri="{FF2B5EF4-FFF2-40B4-BE49-F238E27FC236}">
                  <a16:creationId xmlns:a16="http://schemas.microsoft.com/office/drawing/2014/main" id="{DFB52F29-DCB9-4698-BFC7-7B3A65360534}"/>
                </a:ext>
              </a:extLst>
            </p:cNvPr>
            <p:cNvSpPr txBox="1"/>
            <p:nvPr/>
          </p:nvSpPr>
          <p:spPr>
            <a:xfrm>
              <a:off x="527300" y="1948459"/>
              <a:ext cx="3143000"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13/05/2025</a:t>
              </a:r>
              <a:endParaRPr sz="1270" dirty="0">
                <a:latin typeface="Arial Black"/>
                <a:cs typeface="Arial Black"/>
              </a:endParaRPr>
            </a:p>
          </p:txBody>
        </p:sp>
        <p:sp>
          <p:nvSpPr>
            <p:cNvPr id="15" name="object 8">
              <a:extLst>
                <a:ext uri="{FF2B5EF4-FFF2-40B4-BE49-F238E27FC236}">
                  <a16:creationId xmlns:a16="http://schemas.microsoft.com/office/drawing/2014/main" id="{DE891171-38A2-D8DF-DD84-F47EE5825A5B}"/>
                </a:ext>
              </a:extLst>
            </p:cNvPr>
            <p:cNvSpPr txBox="1"/>
            <p:nvPr/>
          </p:nvSpPr>
          <p:spPr>
            <a:xfrm>
              <a:off x="527300" y="2239706"/>
              <a:ext cx="1969769"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20/05/2025</a:t>
              </a:r>
              <a:endParaRPr sz="1270" dirty="0">
                <a:latin typeface="Arial Black"/>
                <a:cs typeface="Arial Black"/>
              </a:endParaRPr>
            </a:p>
          </p:txBody>
        </p:sp>
        <p:sp>
          <p:nvSpPr>
            <p:cNvPr id="16" name="object 10">
              <a:extLst>
                <a:ext uri="{FF2B5EF4-FFF2-40B4-BE49-F238E27FC236}">
                  <a16:creationId xmlns:a16="http://schemas.microsoft.com/office/drawing/2014/main" id="{155C1FFB-59F9-15FF-770F-8B29338F662B}"/>
                </a:ext>
              </a:extLst>
            </p:cNvPr>
            <p:cNvSpPr txBox="1"/>
            <p:nvPr/>
          </p:nvSpPr>
          <p:spPr>
            <a:xfrm>
              <a:off x="527300" y="2530952"/>
              <a:ext cx="2075181"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27/05/2025</a:t>
              </a:r>
              <a:endParaRPr sz="1270" dirty="0">
                <a:latin typeface="Arial Black"/>
                <a:cs typeface="Arial Black"/>
              </a:endParaRPr>
            </a:p>
          </p:txBody>
        </p:sp>
        <p:sp>
          <p:nvSpPr>
            <p:cNvPr id="17" name="object 12">
              <a:extLst>
                <a:ext uri="{FF2B5EF4-FFF2-40B4-BE49-F238E27FC236}">
                  <a16:creationId xmlns:a16="http://schemas.microsoft.com/office/drawing/2014/main" id="{CCCD3566-F385-CE7C-02FC-EADD8A41E1E7}"/>
                </a:ext>
              </a:extLst>
            </p:cNvPr>
            <p:cNvSpPr txBox="1"/>
            <p:nvPr/>
          </p:nvSpPr>
          <p:spPr>
            <a:xfrm>
              <a:off x="527300" y="2822199"/>
              <a:ext cx="1854835"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03/06/2025</a:t>
              </a:r>
              <a:endParaRPr sz="1270" dirty="0">
                <a:latin typeface="Arial Black"/>
                <a:cs typeface="Arial Black"/>
              </a:endParaRPr>
            </a:p>
          </p:txBody>
        </p:sp>
        <p:sp>
          <p:nvSpPr>
            <p:cNvPr id="18" name="object 14">
              <a:extLst>
                <a:ext uri="{FF2B5EF4-FFF2-40B4-BE49-F238E27FC236}">
                  <a16:creationId xmlns:a16="http://schemas.microsoft.com/office/drawing/2014/main" id="{CFD27BBD-4BF0-3B72-6B99-3126567F2239}"/>
                </a:ext>
              </a:extLst>
            </p:cNvPr>
            <p:cNvSpPr txBox="1"/>
            <p:nvPr/>
          </p:nvSpPr>
          <p:spPr>
            <a:xfrm>
              <a:off x="527300" y="3113445"/>
              <a:ext cx="3371600"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10/06/2025</a:t>
              </a:r>
              <a:endParaRPr sz="1270" dirty="0">
                <a:latin typeface="Arial Black"/>
                <a:cs typeface="Arial Black"/>
              </a:endParaRPr>
            </a:p>
          </p:txBody>
        </p:sp>
        <p:sp>
          <p:nvSpPr>
            <p:cNvPr id="19" name="object 16">
              <a:extLst>
                <a:ext uri="{FF2B5EF4-FFF2-40B4-BE49-F238E27FC236}">
                  <a16:creationId xmlns:a16="http://schemas.microsoft.com/office/drawing/2014/main" id="{A762E393-9650-E6BD-2C8F-3B11649EE005}"/>
                </a:ext>
              </a:extLst>
            </p:cNvPr>
            <p:cNvSpPr txBox="1"/>
            <p:nvPr/>
          </p:nvSpPr>
          <p:spPr>
            <a:xfrm>
              <a:off x="527300" y="3404692"/>
              <a:ext cx="2031364" cy="186912"/>
            </a:xfrm>
            <a:prstGeom prst="rect">
              <a:avLst/>
            </a:prstGeom>
          </p:spPr>
          <p:txBody>
            <a:bodyPr vert="horz" wrap="square" lIns="0" tIns="75432" rIns="0" bIns="0" rtlCol="0">
              <a:spAutoFit/>
            </a:bodyPr>
            <a:lstStyle/>
            <a:p>
              <a:pPr marL="11516">
                <a:spcBef>
                  <a:spcPts val="594"/>
                </a:spcBef>
              </a:pPr>
              <a:r>
                <a:rPr lang="fr-FR" sz="1270" dirty="0">
                  <a:solidFill>
                    <a:srgbClr val="C82254"/>
                  </a:solidFill>
                  <a:latin typeface="Arial Black"/>
                  <a:cs typeface="Arial Black"/>
                </a:rPr>
                <a:t>17/06/2025</a:t>
              </a:r>
              <a:endParaRPr sz="1270" dirty="0">
                <a:latin typeface="Arial Black"/>
                <a:cs typeface="Arial Black"/>
              </a:endParaRPr>
            </a:p>
          </p:txBody>
        </p:sp>
        <p:sp>
          <p:nvSpPr>
            <p:cNvPr id="20" name="object 16">
              <a:extLst>
                <a:ext uri="{FF2B5EF4-FFF2-40B4-BE49-F238E27FC236}">
                  <a16:creationId xmlns:a16="http://schemas.microsoft.com/office/drawing/2014/main" id="{13E2C773-CE27-6A2C-CDD2-533BB7EA04B8}"/>
                </a:ext>
              </a:extLst>
            </p:cNvPr>
            <p:cNvSpPr txBox="1"/>
            <p:nvPr/>
          </p:nvSpPr>
          <p:spPr>
            <a:xfrm>
              <a:off x="546100" y="3695939"/>
              <a:ext cx="2438400" cy="186912"/>
            </a:xfrm>
            <a:prstGeom prst="rect">
              <a:avLst/>
            </a:prstGeom>
          </p:spPr>
          <p:txBody>
            <a:bodyPr vert="horz" wrap="square" lIns="0" tIns="75432" rIns="0" bIns="0" rtlCol="0">
              <a:spAutoFit/>
            </a:bodyPr>
            <a:lstStyle/>
            <a:p>
              <a:pPr marL="11516">
                <a:spcBef>
                  <a:spcPts val="594"/>
                </a:spcBef>
              </a:pPr>
              <a:endParaRPr sz="1270" dirty="0">
                <a:latin typeface="Arial Black"/>
                <a:cs typeface="Arial Black"/>
              </a:endParaRPr>
            </a:p>
          </p:txBody>
        </p:sp>
      </p:grpSp>
      <p:sp>
        <p:nvSpPr>
          <p:cNvPr id="21" name="Espace réservé de la date 20">
            <a:extLst>
              <a:ext uri="{FF2B5EF4-FFF2-40B4-BE49-F238E27FC236}">
                <a16:creationId xmlns:a16="http://schemas.microsoft.com/office/drawing/2014/main" id="{2CBB4842-BBD8-B5B6-BF71-D7E7314F21DD}"/>
              </a:ext>
            </a:extLst>
          </p:cNvPr>
          <p:cNvSpPr>
            <a:spLocks noGrp="1"/>
          </p:cNvSpPr>
          <p:nvPr>
            <p:ph type="dt" sz="half" idx="6"/>
          </p:nvPr>
        </p:nvSpPr>
        <p:spPr/>
        <p:txBody>
          <a:bodyPr/>
          <a:lstStyle/>
          <a:p>
            <a:r>
              <a:rPr lang="fr-FR"/>
              <a:t>29/05/2025</a:t>
            </a:r>
            <a:endParaRPr lang="en-US" dirty="0"/>
          </a:p>
        </p:txBody>
      </p:sp>
      <p:sp>
        <p:nvSpPr>
          <p:cNvPr id="23" name="Espace réservé du numéro de diapositive 22">
            <a:extLst>
              <a:ext uri="{FF2B5EF4-FFF2-40B4-BE49-F238E27FC236}">
                <a16:creationId xmlns:a16="http://schemas.microsoft.com/office/drawing/2014/main" id="{DB2D7711-26F7-A25A-3C75-AF1288E06354}"/>
              </a:ext>
            </a:extLst>
          </p:cNvPr>
          <p:cNvSpPr>
            <a:spLocks noGrp="1"/>
          </p:cNvSpPr>
          <p:nvPr>
            <p:ph type="sldNum" sz="quarter" idx="7"/>
          </p:nvPr>
        </p:nvSpPr>
        <p:spPr/>
        <p:txBody>
          <a:bodyPr/>
          <a:lstStyle/>
          <a:p>
            <a:fld id="{B6F15528-21DE-4FAA-801E-634DDDAF4B2B}" type="slidenum">
              <a:rPr lang="fr-FR" smtClean="0"/>
              <a:pPr/>
              <a:t>4</a:t>
            </a:fld>
            <a:endParaRPr lang="fr-FR" dirty="0"/>
          </a:p>
        </p:txBody>
      </p:sp>
      <p:sp>
        <p:nvSpPr>
          <p:cNvPr id="22" name="Rectangle 21">
            <a:extLst>
              <a:ext uri="{FF2B5EF4-FFF2-40B4-BE49-F238E27FC236}">
                <a16:creationId xmlns:a16="http://schemas.microsoft.com/office/drawing/2014/main" id="{86BB9BE3-222F-253D-B333-3341A837B88D}"/>
              </a:ext>
            </a:extLst>
          </p:cNvPr>
          <p:cNvSpPr/>
          <p:nvPr/>
        </p:nvSpPr>
        <p:spPr>
          <a:xfrm>
            <a:off x="1687973" y="3840095"/>
            <a:ext cx="7986516" cy="423218"/>
          </a:xfrm>
          <a:prstGeom prst="rect">
            <a:avLst/>
          </a:prstGeom>
          <a:noFill/>
          <a:ln w="38100">
            <a:solidFill>
              <a:srgbClr val="C82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728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0BE93-1B02-91B2-0BE3-63AE4AD94244}"/>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87D68CF8-0779-E943-4DD2-AAC695EA2FC5}"/>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I Espace public et « mass </a:t>
            </a:r>
            <a:r>
              <a:rPr lang="fr-FR" sz="4800" b="1" dirty="0" err="1">
                <a:solidFill>
                  <a:schemeClr val="bg1"/>
                </a:solidFill>
                <a:ea typeface="Tahoma" panose="020B0604030504040204" pitchFamily="34" charset="0"/>
                <a:cs typeface="Tahoma" panose="020B0604030504040204" pitchFamily="34" charset="0"/>
              </a:rPr>
              <a:t>medias</a:t>
            </a:r>
            <a:r>
              <a:rPr lang="fr-FR" sz="4800" b="1" dirty="0">
                <a:solidFill>
                  <a:schemeClr val="bg1"/>
                </a:solidFill>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239711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C00DBAA-F417-253B-16C6-0B6DBB1D5570}"/>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DC254E83-EEFB-6B84-FBDA-7E59B08D9229}"/>
              </a:ext>
            </a:extLst>
          </p:cNvPr>
          <p:cNvSpPr>
            <a:spLocks noGrp="1"/>
          </p:cNvSpPr>
          <p:nvPr>
            <p:ph type="sldNum" sz="quarter" idx="7"/>
          </p:nvPr>
        </p:nvSpPr>
        <p:spPr/>
        <p:txBody>
          <a:bodyPr/>
          <a:lstStyle/>
          <a:p>
            <a:fld id="{B6F15528-21DE-4FAA-801E-634DDDAF4B2B}" type="slidenum">
              <a:rPr lang="fr-FR" smtClean="0"/>
              <a:pPr/>
              <a:t>6</a:t>
            </a:fld>
            <a:endParaRPr lang="fr-FR" dirty="0"/>
          </a:p>
        </p:txBody>
      </p:sp>
      <p:sp>
        <p:nvSpPr>
          <p:cNvPr id="4" name="Titre 3">
            <a:extLst>
              <a:ext uri="{FF2B5EF4-FFF2-40B4-BE49-F238E27FC236}">
                <a16:creationId xmlns:a16="http://schemas.microsoft.com/office/drawing/2014/main" id="{D40EE639-E298-E1A7-A83C-5FEBA76CC8CC}"/>
              </a:ext>
            </a:extLst>
          </p:cNvPr>
          <p:cNvSpPr>
            <a:spLocks noGrp="1"/>
          </p:cNvSpPr>
          <p:nvPr>
            <p:ph type="title"/>
          </p:nvPr>
        </p:nvSpPr>
        <p:spPr/>
        <p:txBody>
          <a:bodyPr/>
          <a:lstStyle/>
          <a:p>
            <a:r>
              <a:rPr lang="fr-FR" dirty="0">
                <a:solidFill>
                  <a:schemeClr val="tx1"/>
                </a:solidFill>
              </a:rPr>
              <a:t>Qu’est-ce que l’espace public ? </a:t>
            </a:r>
          </a:p>
        </p:txBody>
      </p:sp>
      <p:sp>
        <p:nvSpPr>
          <p:cNvPr id="5" name="Espace réservé du texte 4">
            <a:extLst>
              <a:ext uri="{FF2B5EF4-FFF2-40B4-BE49-F238E27FC236}">
                <a16:creationId xmlns:a16="http://schemas.microsoft.com/office/drawing/2014/main" id="{1797A763-7CA7-B0AB-474E-F82556C07514}"/>
              </a:ext>
            </a:extLst>
          </p:cNvPr>
          <p:cNvSpPr>
            <a:spLocks noGrp="1"/>
          </p:cNvSpPr>
          <p:nvPr>
            <p:ph type="body" idx="1"/>
          </p:nvPr>
        </p:nvSpPr>
        <p:spPr>
          <a:xfrm>
            <a:off x="622632" y="2116134"/>
            <a:ext cx="5271203" cy="3938599"/>
          </a:xfrm>
        </p:spPr>
        <p:txBody>
          <a:bodyPr>
            <a:normAutofit/>
          </a:bodyPr>
          <a:lstStyle/>
          <a:p>
            <a:r>
              <a:rPr lang="fr-FR" sz="2000" dirty="0"/>
              <a:t>Jürgen Habermas, rattaché à la deuxième école de Francfort</a:t>
            </a:r>
          </a:p>
          <a:p>
            <a:r>
              <a:rPr lang="fr-FR" sz="2000" dirty="0"/>
              <a:t>« L’espace public, c’est un ensemble de personnes privées rassemblées pour discuter des questions d’intérêt commun. Cette idée prend naissance dans l’Europe moderne, dans la constitution des espaces publics bourgeois qui interviennent comme contrepoids des pouvoirs absolutistes. Ces espaces ont pour but de médiatiser la société et l’État, en tenant l’État responsable devant la société par la </a:t>
            </a:r>
            <a:r>
              <a:rPr lang="fr-FR" sz="2000" i="1" dirty="0"/>
              <a:t>publicité</a:t>
            </a:r>
            <a:r>
              <a:rPr lang="fr-FR" sz="2000" dirty="0"/>
              <a:t>, la </a:t>
            </a:r>
            <a:r>
              <a:rPr lang="fr-FR" sz="2000" i="1" dirty="0" err="1"/>
              <a:t>Öffentlichkeit</a:t>
            </a:r>
            <a:r>
              <a:rPr lang="fr-FR" sz="2000" dirty="0"/>
              <a:t> dont parlait Kant. » (André </a:t>
            </a:r>
            <a:r>
              <a:rPr lang="fr-FR" sz="2000" dirty="0" err="1"/>
              <a:t>Létourneau</a:t>
            </a:r>
            <a:r>
              <a:rPr lang="fr-FR" sz="2000" dirty="0"/>
              <a:t>)</a:t>
            </a:r>
          </a:p>
        </p:txBody>
      </p:sp>
      <p:pic>
        <p:nvPicPr>
          <p:cNvPr id="7" name="Image 6" descr="Une image contenant texte, livre, graphisme, Impression&#10;&#10;Description générée automatiquement">
            <a:extLst>
              <a:ext uri="{FF2B5EF4-FFF2-40B4-BE49-F238E27FC236}">
                <a16:creationId xmlns:a16="http://schemas.microsoft.com/office/drawing/2014/main" id="{9AB1BCCF-E093-CBC2-7472-A43BC2816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7762" y="1725153"/>
            <a:ext cx="2850337" cy="4495800"/>
          </a:xfrm>
          <a:prstGeom prst="rect">
            <a:avLst/>
          </a:prstGeom>
        </p:spPr>
      </p:pic>
      <p:pic>
        <p:nvPicPr>
          <p:cNvPr id="9" name="Image 8" descr="Une image contenant texte, chaussures, Police, graphisme&#10;&#10;Description générée automatiquement">
            <a:extLst>
              <a:ext uri="{FF2B5EF4-FFF2-40B4-BE49-F238E27FC236}">
                <a16:creationId xmlns:a16="http://schemas.microsoft.com/office/drawing/2014/main" id="{E69AAEAE-304F-3B16-7261-2D24EF43D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188" y="1725154"/>
            <a:ext cx="2163293" cy="2505744"/>
          </a:xfrm>
          <a:prstGeom prst="rect">
            <a:avLst/>
          </a:prstGeom>
        </p:spPr>
      </p:pic>
      <p:pic>
        <p:nvPicPr>
          <p:cNvPr id="11" name="Image 10" descr="Une image contenant texte, capture d’écran, Police, graphisme&#10;&#10;Description générée automatiquement">
            <a:extLst>
              <a:ext uri="{FF2B5EF4-FFF2-40B4-BE49-F238E27FC236}">
                <a16:creationId xmlns:a16="http://schemas.microsoft.com/office/drawing/2014/main" id="{184F04B6-E4CF-1CC1-0CC9-7743C6272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2116" y="4271526"/>
            <a:ext cx="2455629" cy="2505744"/>
          </a:xfrm>
          <a:prstGeom prst="rect">
            <a:avLst/>
          </a:prstGeom>
        </p:spPr>
      </p:pic>
    </p:spTree>
    <p:extLst>
      <p:ext uri="{BB962C8B-B14F-4D97-AF65-F5344CB8AC3E}">
        <p14:creationId xmlns:p14="http://schemas.microsoft.com/office/powerpoint/2010/main" val="363672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A3692-563D-7CD1-E319-E5FC46A1754D}"/>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F56CB72-2381-66CE-750B-96E21172E72F}"/>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6230A387-4808-EEC5-75FC-4380750630BD}"/>
              </a:ext>
            </a:extLst>
          </p:cNvPr>
          <p:cNvSpPr>
            <a:spLocks noGrp="1"/>
          </p:cNvSpPr>
          <p:nvPr>
            <p:ph type="sldNum" sz="quarter" idx="7"/>
          </p:nvPr>
        </p:nvSpPr>
        <p:spPr/>
        <p:txBody>
          <a:bodyPr/>
          <a:lstStyle/>
          <a:p>
            <a:fld id="{B6F15528-21DE-4FAA-801E-634DDDAF4B2B}" type="slidenum">
              <a:rPr lang="fr-FR" smtClean="0"/>
              <a:pPr/>
              <a:t>7</a:t>
            </a:fld>
            <a:endParaRPr lang="fr-FR" dirty="0"/>
          </a:p>
        </p:txBody>
      </p:sp>
      <p:sp>
        <p:nvSpPr>
          <p:cNvPr id="4" name="Titre 3">
            <a:extLst>
              <a:ext uri="{FF2B5EF4-FFF2-40B4-BE49-F238E27FC236}">
                <a16:creationId xmlns:a16="http://schemas.microsoft.com/office/drawing/2014/main" id="{5C387738-23E3-85B1-B17D-F3D834E84A9D}"/>
              </a:ext>
            </a:extLst>
          </p:cNvPr>
          <p:cNvSpPr>
            <a:spLocks noGrp="1"/>
          </p:cNvSpPr>
          <p:nvPr>
            <p:ph type="title"/>
          </p:nvPr>
        </p:nvSpPr>
        <p:spPr/>
        <p:txBody>
          <a:bodyPr/>
          <a:lstStyle/>
          <a:p>
            <a:r>
              <a:rPr lang="fr-FR" dirty="0">
                <a:solidFill>
                  <a:schemeClr val="tx1"/>
                </a:solidFill>
              </a:rPr>
              <a:t>Vie publique/vie privée ? </a:t>
            </a:r>
          </a:p>
        </p:txBody>
      </p:sp>
      <p:pic>
        <p:nvPicPr>
          <p:cNvPr id="6" name="Image 5" descr="Une image contenant texte, Police&#10;&#10;Le contenu généré par l’IA peut être incorrect.">
            <a:extLst>
              <a:ext uri="{FF2B5EF4-FFF2-40B4-BE49-F238E27FC236}">
                <a16:creationId xmlns:a16="http://schemas.microsoft.com/office/drawing/2014/main" id="{ED7CEE8C-8DC2-44CD-9C3D-5AD409097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0538" y="2093990"/>
            <a:ext cx="2179320" cy="3891643"/>
          </a:xfrm>
          <a:prstGeom prst="rect">
            <a:avLst/>
          </a:prstGeom>
        </p:spPr>
      </p:pic>
      <p:pic>
        <p:nvPicPr>
          <p:cNvPr id="8" name="Image 7" descr="Une image contenant texte, Police, porte, capture d’écran&#10;&#10;Le contenu généré par l’IA peut être incorrect.">
            <a:extLst>
              <a:ext uri="{FF2B5EF4-FFF2-40B4-BE49-F238E27FC236}">
                <a16:creationId xmlns:a16="http://schemas.microsoft.com/office/drawing/2014/main" id="{D4653022-709E-D6E7-6508-FD259287D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42" y="2093990"/>
            <a:ext cx="2179320" cy="3891643"/>
          </a:xfrm>
          <a:prstGeom prst="rect">
            <a:avLst/>
          </a:prstGeom>
        </p:spPr>
      </p:pic>
      <p:pic>
        <p:nvPicPr>
          <p:cNvPr id="10" name="Image 9" descr="Une image contenant texte, affiche, Visage humain, homme&#10;&#10;Le contenu généré par l’IA peut être incorrect.">
            <a:extLst>
              <a:ext uri="{FF2B5EF4-FFF2-40B4-BE49-F238E27FC236}">
                <a16:creationId xmlns:a16="http://schemas.microsoft.com/office/drawing/2014/main" id="{1D0A0A09-91A6-D12E-D958-C188E36FDC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912" y="2093989"/>
            <a:ext cx="2189050" cy="3891644"/>
          </a:xfrm>
          <a:prstGeom prst="rect">
            <a:avLst/>
          </a:prstGeom>
        </p:spPr>
      </p:pic>
      <p:pic>
        <p:nvPicPr>
          <p:cNvPr id="12" name="Image 11">
            <a:extLst>
              <a:ext uri="{FF2B5EF4-FFF2-40B4-BE49-F238E27FC236}">
                <a16:creationId xmlns:a16="http://schemas.microsoft.com/office/drawing/2014/main" id="{2DFDAC1E-C348-5B90-C157-675E4F5263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2975" y="2093989"/>
            <a:ext cx="2397563" cy="3775689"/>
          </a:xfrm>
          <a:prstGeom prst="rect">
            <a:avLst/>
          </a:prstGeom>
        </p:spPr>
      </p:pic>
      <p:pic>
        <p:nvPicPr>
          <p:cNvPr id="14" name="Image 13" descr="Une image contenant texte, journal, papier, Coupure de presse&#10;&#10;Le contenu généré par l’IA peut être incorrect.">
            <a:extLst>
              <a:ext uri="{FF2B5EF4-FFF2-40B4-BE49-F238E27FC236}">
                <a16:creationId xmlns:a16="http://schemas.microsoft.com/office/drawing/2014/main" id="{29D23134-42A1-81D0-FFBD-69FB94769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2987" y="2207759"/>
            <a:ext cx="2406026" cy="3661919"/>
          </a:xfrm>
          <a:prstGeom prst="rect">
            <a:avLst/>
          </a:prstGeom>
        </p:spPr>
      </p:pic>
      <p:cxnSp>
        <p:nvCxnSpPr>
          <p:cNvPr id="16" name="Connecteur droit avec flèche 15">
            <a:extLst>
              <a:ext uri="{FF2B5EF4-FFF2-40B4-BE49-F238E27FC236}">
                <a16:creationId xmlns:a16="http://schemas.microsoft.com/office/drawing/2014/main" id="{F73549F7-BC25-E207-CBBB-23FAC1613FC2}"/>
              </a:ext>
            </a:extLst>
          </p:cNvPr>
          <p:cNvCxnSpPr/>
          <p:nvPr/>
        </p:nvCxnSpPr>
        <p:spPr>
          <a:xfrm>
            <a:off x="5159829" y="6226163"/>
            <a:ext cx="634637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7" name="Connecteur droit avec flèche 16">
            <a:extLst>
              <a:ext uri="{FF2B5EF4-FFF2-40B4-BE49-F238E27FC236}">
                <a16:creationId xmlns:a16="http://schemas.microsoft.com/office/drawing/2014/main" id="{9FBC9D28-5A02-AED3-9391-36C9472CD966}"/>
              </a:ext>
            </a:extLst>
          </p:cNvPr>
          <p:cNvCxnSpPr>
            <a:cxnSpLocks/>
          </p:cNvCxnSpPr>
          <p:nvPr/>
        </p:nvCxnSpPr>
        <p:spPr>
          <a:xfrm>
            <a:off x="1357448" y="6133867"/>
            <a:ext cx="218802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ZoneTexte 18">
            <a:extLst>
              <a:ext uri="{FF2B5EF4-FFF2-40B4-BE49-F238E27FC236}">
                <a16:creationId xmlns:a16="http://schemas.microsoft.com/office/drawing/2014/main" id="{C8F805EE-C4BA-4AB7-A6A8-E398DC1F1419}"/>
              </a:ext>
            </a:extLst>
          </p:cNvPr>
          <p:cNvSpPr txBox="1"/>
          <p:nvPr/>
        </p:nvSpPr>
        <p:spPr>
          <a:xfrm>
            <a:off x="6270171" y="566057"/>
            <a:ext cx="5236029" cy="1200329"/>
          </a:xfrm>
          <a:prstGeom prst="rect">
            <a:avLst/>
          </a:prstGeom>
          <a:noFill/>
        </p:spPr>
        <p:txBody>
          <a:bodyPr wrap="square" rtlCol="0">
            <a:spAutoFit/>
          </a:bodyPr>
          <a:lstStyle/>
          <a:p>
            <a:pPr marL="285750" indent="-285750">
              <a:buFont typeface="Arial" panose="020B0604020202020204" pitchFamily="34" charset="0"/>
              <a:buChar char="•"/>
            </a:pPr>
            <a:r>
              <a:rPr lang="fr-FR" dirty="0"/>
              <a:t>Quasi-absence des médias pendant l’Ancien Régime, la politique parle peu des individus</a:t>
            </a:r>
          </a:p>
          <a:p>
            <a:pPr marL="285750" indent="-285750">
              <a:buFont typeface="Arial" panose="020B0604020202020204" pitchFamily="34" charset="0"/>
              <a:buChar char="•"/>
            </a:pPr>
            <a:r>
              <a:rPr lang="fr-FR" dirty="0"/>
              <a:t>Basculement progressif au XVIIIe siècle, accéléré par la Révolution.</a:t>
            </a:r>
          </a:p>
        </p:txBody>
      </p:sp>
      <p:sp>
        <p:nvSpPr>
          <p:cNvPr id="20" name="ZoneTexte 19">
            <a:extLst>
              <a:ext uri="{FF2B5EF4-FFF2-40B4-BE49-F238E27FC236}">
                <a16:creationId xmlns:a16="http://schemas.microsoft.com/office/drawing/2014/main" id="{A3474CF1-F3C8-AE85-E4E3-6DE20D31AD24}"/>
              </a:ext>
            </a:extLst>
          </p:cNvPr>
          <p:cNvSpPr txBox="1"/>
          <p:nvPr/>
        </p:nvSpPr>
        <p:spPr>
          <a:xfrm>
            <a:off x="5116244" y="6248721"/>
            <a:ext cx="2182769" cy="646331"/>
          </a:xfrm>
          <a:prstGeom prst="rect">
            <a:avLst/>
          </a:prstGeom>
          <a:noFill/>
        </p:spPr>
        <p:txBody>
          <a:bodyPr wrap="square" rtlCol="0">
            <a:spAutoFit/>
          </a:bodyPr>
          <a:lstStyle/>
          <a:p>
            <a:r>
              <a:rPr lang="fr-FR" dirty="0"/>
              <a:t>12k abonnés</a:t>
            </a:r>
          </a:p>
          <a:p>
            <a:r>
              <a:rPr lang="fr-FR" dirty="0"/>
              <a:t>1 unique journal </a:t>
            </a:r>
          </a:p>
        </p:txBody>
      </p:sp>
      <p:sp>
        <p:nvSpPr>
          <p:cNvPr id="21" name="ZoneTexte 20">
            <a:extLst>
              <a:ext uri="{FF2B5EF4-FFF2-40B4-BE49-F238E27FC236}">
                <a16:creationId xmlns:a16="http://schemas.microsoft.com/office/drawing/2014/main" id="{09EBABC4-6ACF-C0D9-A5A8-B20C82F14FF7}"/>
              </a:ext>
            </a:extLst>
          </p:cNvPr>
          <p:cNvSpPr txBox="1"/>
          <p:nvPr/>
        </p:nvSpPr>
        <p:spPr>
          <a:xfrm>
            <a:off x="8647429" y="6211669"/>
            <a:ext cx="2182769" cy="646331"/>
          </a:xfrm>
          <a:prstGeom prst="rect">
            <a:avLst/>
          </a:prstGeom>
          <a:noFill/>
        </p:spPr>
        <p:txBody>
          <a:bodyPr wrap="square" rtlCol="0">
            <a:spAutoFit/>
          </a:bodyPr>
          <a:lstStyle/>
          <a:p>
            <a:r>
              <a:rPr lang="fr-FR" dirty="0"/>
              <a:t>Près de 1500 </a:t>
            </a:r>
          </a:p>
          <a:p>
            <a:r>
              <a:rPr lang="fr-FR" dirty="0"/>
              <a:t>titres de presse </a:t>
            </a:r>
          </a:p>
        </p:txBody>
      </p:sp>
    </p:spTree>
    <p:extLst>
      <p:ext uri="{BB962C8B-B14F-4D97-AF65-F5344CB8AC3E}">
        <p14:creationId xmlns:p14="http://schemas.microsoft.com/office/powerpoint/2010/main" val="4030067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BA3FE-71A3-B84A-B82A-7EA6DCBA2529}"/>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224F22-4C61-35B7-5F1A-6A7DCFD7D601}"/>
              </a:ext>
            </a:extLst>
          </p:cNvPr>
          <p:cNvSpPr>
            <a:spLocks noGrp="1"/>
          </p:cNvSpPr>
          <p:nvPr>
            <p:ph type="dt" sz="half" idx="6"/>
          </p:nvPr>
        </p:nvSpPr>
        <p:spPr/>
        <p:txBody>
          <a:bodyPr/>
          <a:lstStyle/>
          <a:p>
            <a:r>
              <a:rPr lang="fr-FR"/>
              <a:t>29/05/2025</a:t>
            </a:r>
            <a:endParaRPr lang="en-US" dirty="0"/>
          </a:p>
        </p:txBody>
      </p:sp>
      <p:sp>
        <p:nvSpPr>
          <p:cNvPr id="3" name="Espace réservé du numéro de diapositive 2">
            <a:extLst>
              <a:ext uri="{FF2B5EF4-FFF2-40B4-BE49-F238E27FC236}">
                <a16:creationId xmlns:a16="http://schemas.microsoft.com/office/drawing/2014/main" id="{121B0D00-4929-0F75-8865-1314ADFB156E}"/>
              </a:ext>
            </a:extLst>
          </p:cNvPr>
          <p:cNvSpPr>
            <a:spLocks noGrp="1"/>
          </p:cNvSpPr>
          <p:nvPr>
            <p:ph type="sldNum" sz="quarter" idx="7"/>
          </p:nvPr>
        </p:nvSpPr>
        <p:spPr/>
        <p:txBody>
          <a:bodyPr/>
          <a:lstStyle/>
          <a:p>
            <a:fld id="{B6F15528-21DE-4FAA-801E-634DDDAF4B2B}" type="slidenum">
              <a:rPr lang="fr-FR" smtClean="0"/>
              <a:pPr/>
              <a:t>8</a:t>
            </a:fld>
            <a:endParaRPr lang="fr-FR" dirty="0"/>
          </a:p>
        </p:txBody>
      </p:sp>
      <p:sp>
        <p:nvSpPr>
          <p:cNvPr id="4" name="Titre 3">
            <a:extLst>
              <a:ext uri="{FF2B5EF4-FFF2-40B4-BE49-F238E27FC236}">
                <a16:creationId xmlns:a16="http://schemas.microsoft.com/office/drawing/2014/main" id="{6C4C83D1-467A-F9BE-B59F-062FF79CE221}"/>
              </a:ext>
            </a:extLst>
          </p:cNvPr>
          <p:cNvSpPr>
            <a:spLocks noGrp="1"/>
          </p:cNvSpPr>
          <p:nvPr>
            <p:ph type="title"/>
          </p:nvPr>
        </p:nvSpPr>
        <p:spPr/>
        <p:txBody>
          <a:bodyPr/>
          <a:lstStyle/>
          <a:p>
            <a:r>
              <a:rPr lang="fr-FR" dirty="0">
                <a:solidFill>
                  <a:schemeClr val="tx1"/>
                </a:solidFill>
              </a:rPr>
              <a:t>Pourquoi des médias ? </a:t>
            </a:r>
          </a:p>
        </p:txBody>
      </p:sp>
      <p:pic>
        <p:nvPicPr>
          <p:cNvPr id="6" name="Image 5">
            <a:extLst>
              <a:ext uri="{FF2B5EF4-FFF2-40B4-BE49-F238E27FC236}">
                <a16:creationId xmlns:a16="http://schemas.microsoft.com/office/drawing/2014/main" id="{013B5933-C493-03E7-E223-5A991F14BF2F}"/>
              </a:ext>
            </a:extLst>
          </p:cNvPr>
          <p:cNvPicPr>
            <a:picLocks noChangeAspect="1"/>
          </p:cNvPicPr>
          <p:nvPr/>
        </p:nvPicPr>
        <p:blipFill>
          <a:blip r:embed="rId2"/>
          <a:stretch>
            <a:fillRect/>
          </a:stretch>
        </p:blipFill>
        <p:spPr>
          <a:xfrm>
            <a:off x="7667530" y="2133600"/>
            <a:ext cx="3914869" cy="4178300"/>
          </a:xfrm>
          <a:prstGeom prst="rect">
            <a:avLst/>
          </a:prstGeom>
        </p:spPr>
      </p:pic>
      <p:pic>
        <p:nvPicPr>
          <p:cNvPr id="8" name="Image 7" descr="Une image contenant texte, lettre, papier, Impression&#10;&#10;Le contenu généré par l’IA peut être incorrect.">
            <a:extLst>
              <a:ext uri="{FF2B5EF4-FFF2-40B4-BE49-F238E27FC236}">
                <a16:creationId xmlns:a16="http://schemas.microsoft.com/office/drawing/2014/main" id="{6DDFD63B-5020-F39B-337F-F63EB5D4B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515" y="3664790"/>
            <a:ext cx="2192016" cy="2964333"/>
          </a:xfrm>
          <a:prstGeom prst="rect">
            <a:avLst/>
          </a:prstGeom>
        </p:spPr>
      </p:pic>
      <p:pic>
        <p:nvPicPr>
          <p:cNvPr id="9" name="Image 8" descr="Une image contenant texte, journal, papier, Coupure de presse&#10;&#10;Le contenu généré par l’IA peut être incorrect.">
            <a:extLst>
              <a:ext uri="{FF2B5EF4-FFF2-40B4-BE49-F238E27FC236}">
                <a16:creationId xmlns:a16="http://schemas.microsoft.com/office/drawing/2014/main" id="{8C6B8CAB-FD6C-E6F5-D938-ACDFABB73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990" y="959457"/>
            <a:ext cx="1717065" cy="2613335"/>
          </a:xfrm>
          <a:prstGeom prst="rect">
            <a:avLst/>
          </a:prstGeom>
        </p:spPr>
      </p:pic>
      <p:sp>
        <p:nvSpPr>
          <p:cNvPr id="10" name="ZoneTexte 9">
            <a:extLst>
              <a:ext uri="{FF2B5EF4-FFF2-40B4-BE49-F238E27FC236}">
                <a16:creationId xmlns:a16="http://schemas.microsoft.com/office/drawing/2014/main" id="{FE0AAC06-ACC3-1D91-2936-78E98F949A4F}"/>
              </a:ext>
            </a:extLst>
          </p:cNvPr>
          <p:cNvSpPr txBox="1"/>
          <p:nvPr/>
        </p:nvSpPr>
        <p:spPr>
          <a:xfrm>
            <a:off x="500743" y="2133600"/>
            <a:ext cx="4474028" cy="2031325"/>
          </a:xfrm>
          <a:prstGeom prst="rect">
            <a:avLst/>
          </a:prstGeom>
          <a:noFill/>
        </p:spPr>
        <p:txBody>
          <a:bodyPr wrap="square" rtlCol="0">
            <a:spAutoFit/>
          </a:bodyPr>
          <a:lstStyle/>
          <a:p>
            <a:pPr marL="285750" indent="-285750">
              <a:buFont typeface="Arial" panose="020B0604020202020204" pitchFamily="34" charset="0"/>
              <a:buChar char="•"/>
            </a:pPr>
            <a:r>
              <a:rPr lang="fr-FR" dirty="0"/>
              <a:t>Besoin économique et organisationnel lié à l’émergence de la bourgeoisie (pouvoir décentralisé) </a:t>
            </a:r>
          </a:p>
          <a:p>
            <a:pPr marL="285750" indent="-285750">
              <a:buFont typeface="Arial" panose="020B0604020202020204" pitchFamily="34" charset="0"/>
              <a:buChar char="•"/>
            </a:pPr>
            <a:r>
              <a:rPr lang="fr-FR" dirty="0"/>
              <a:t>La Révolution </a:t>
            </a:r>
            <a:r>
              <a:rPr lang="fr-FR" dirty="0">
                <a:sym typeface="Wingdings" panose="05000000000000000000" pitchFamily="2" charset="2"/>
              </a:rPr>
              <a:t> politisation des médias</a:t>
            </a:r>
            <a:endParaRPr lang="fr-FR" dirty="0"/>
          </a:p>
          <a:p>
            <a:pPr marL="285750" indent="-285750">
              <a:buFont typeface="Arial" panose="020B0604020202020204" pitchFamily="34" charset="0"/>
              <a:buChar char="•"/>
            </a:pPr>
            <a:r>
              <a:rPr lang="fr-FR" dirty="0"/>
              <a:t>Volonté de soumettre le pouvoir politique à un regard extérieur </a:t>
            </a:r>
          </a:p>
          <a:p>
            <a:pPr marL="285750" indent="-285750">
              <a:buFont typeface="Arial" panose="020B0604020202020204" pitchFamily="34" charset="0"/>
              <a:buChar char="•"/>
            </a:pPr>
            <a:r>
              <a:rPr lang="fr-FR" dirty="0"/>
              <a:t>D’où la création de l’espace public.</a:t>
            </a:r>
          </a:p>
        </p:txBody>
      </p:sp>
    </p:spTree>
    <p:extLst>
      <p:ext uri="{BB962C8B-B14F-4D97-AF65-F5344CB8AC3E}">
        <p14:creationId xmlns:p14="http://schemas.microsoft.com/office/powerpoint/2010/main" val="2285810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A8B48-51BF-5822-C4F1-26D721F413C9}"/>
            </a:ext>
          </a:extLst>
        </p:cNvPr>
        <p:cNvGrpSpPr/>
        <p:nvPr/>
      </p:nvGrpSpPr>
      <p:grpSpPr>
        <a:xfrm>
          <a:off x="0" y="0"/>
          <a:ext cx="0" cy="0"/>
          <a:chOff x="0" y="0"/>
          <a:chExt cx="0" cy="0"/>
        </a:xfrm>
      </p:grpSpPr>
      <p:sp>
        <p:nvSpPr>
          <p:cNvPr id="2" name="Titre 5">
            <a:extLst>
              <a:ext uri="{FF2B5EF4-FFF2-40B4-BE49-F238E27FC236}">
                <a16:creationId xmlns:a16="http://schemas.microsoft.com/office/drawing/2014/main" id="{EC87DC61-61C4-DC14-2076-50F2487E47FC}"/>
              </a:ext>
            </a:extLst>
          </p:cNvPr>
          <p:cNvSpPr txBox="1">
            <a:spLocks/>
          </p:cNvSpPr>
          <p:nvPr/>
        </p:nvSpPr>
        <p:spPr>
          <a:xfrm>
            <a:off x="2516187" y="2370978"/>
            <a:ext cx="7159625" cy="2215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chemeClr val="bg1"/>
                </a:solidFill>
                <a:ea typeface="Tahoma" panose="020B0604030504040204" pitchFamily="34" charset="0"/>
                <a:cs typeface="Tahoma" panose="020B0604030504040204" pitchFamily="34" charset="0"/>
              </a:rPr>
              <a:t>II Un peu de sociologie des médias</a:t>
            </a:r>
          </a:p>
        </p:txBody>
      </p:sp>
    </p:spTree>
    <p:extLst>
      <p:ext uri="{BB962C8B-B14F-4D97-AF65-F5344CB8AC3E}">
        <p14:creationId xmlns:p14="http://schemas.microsoft.com/office/powerpoint/2010/main" val="178716603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2299</Words>
  <Application>Microsoft Office PowerPoint</Application>
  <PresentationFormat>Grand écran</PresentationFormat>
  <Paragraphs>220</Paragraphs>
  <Slides>37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37</vt:i4>
      </vt:variant>
    </vt:vector>
  </HeadingPairs>
  <TitlesOfParts>
    <vt:vector size="44" baseType="lpstr">
      <vt:lpstr>Aptos</vt:lpstr>
      <vt:lpstr>Aptos Display</vt:lpstr>
      <vt:lpstr>Arial</vt:lpstr>
      <vt:lpstr>Arial Black</vt:lpstr>
      <vt:lpstr>Tahoma</vt:lpstr>
      <vt:lpstr>Wingdings</vt:lpstr>
      <vt:lpstr>Thème Office</vt:lpstr>
      <vt:lpstr>Sociologie du numérique contemporain</vt:lpstr>
      <vt:lpstr>Présentation PowerPoint</vt:lpstr>
      <vt:lpstr>Ordre des séances</vt:lpstr>
      <vt:lpstr>Ordre des TDs</vt:lpstr>
      <vt:lpstr>Présentation PowerPoint</vt:lpstr>
      <vt:lpstr>Qu’est-ce que l’espace public ? </vt:lpstr>
      <vt:lpstr>Vie publique/vie privée ? </vt:lpstr>
      <vt:lpstr>Pourquoi des médias ? </vt:lpstr>
      <vt:lpstr>Présentation PowerPoint</vt:lpstr>
      <vt:lpstr>La question de l’influence </vt:lpstr>
      <vt:lpstr>Audience et influence</vt:lpstr>
      <vt:lpstr>Audience et influence</vt:lpstr>
      <vt:lpstr>Des médias encastrés socialement</vt:lpstr>
      <vt:lpstr>Pouvoirs et médias</vt:lpstr>
      <vt:lpstr>Présentation PowerPoint</vt:lpstr>
      <vt:lpstr>« Bons et mauvais » médias</vt:lpstr>
      <vt:lpstr>« Bons et mauvais » médias</vt:lpstr>
      <vt:lpstr>Pour une sociologie de la réception</vt:lpstr>
      <vt:lpstr>Pour une sociologie de la réception</vt:lpstr>
      <vt:lpstr>Moment discussion : quels liens avec le numérique ? </vt:lpstr>
      <vt:lpstr>Présentation PowerPoint</vt:lpstr>
      <vt:lpstr>Une reprise de la segmentation de la presse traditionnelle ?</vt:lpstr>
      <vt:lpstr>À chaque média/réseau son contenu ? </vt:lpstr>
      <vt:lpstr>Une économie de l’attention et l’influence</vt:lpstr>
      <vt:lpstr>Une adaptation au format en ligne</vt:lpstr>
      <vt:lpstr>Moment discussion</vt:lpstr>
      <vt:lpstr>Présentation PowerPoint</vt:lpstr>
      <vt:lpstr>Mesurer l’audience en ligne</vt:lpstr>
      <vt:lpstr>Internet et son public</vt:lpstr>
      <vt:lpstr>Internet et son public</vt:lpstr>
      <vt:lpstr>Comment se construit la « visibilité » ? </vt:lpstr>
      <vt:lpstr>Comment se construisent la « notoriété » et la communauté ?  </vt:lpstr>
      <vt:lpstr>De la visibilité à la crédibilité ? </vt:lpstr>
      <vt:lpstr>Moment discussion </vt:lpstr>
      <vt:lpstr>Présentation PowerPoint</vt:lpstr>
      <vt:lpstr>Textes théoriques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Cyprien VANHUYSE</dc:creator>
  <cp:lastModifiedBy>Cyprien VANHUYSE</cp:lastModifiedBy>
  <cp:revision>4</cp:revision>
  <dcterms:created xsi:type="dcterms:W3CDTF">2025-03-16T09:27:15Z</dcterms:created>
  <dcterms:modified xsi:type="dcterms:W3CDTF">2025-06-10T08:24:46Z</dcterms:modified>
</cp:coreProperties>
</file>